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87" r:id="rId3"/>
    <p:sldId id="385" r:id="rId4"/>
    <p:sldId id="260" r:id="rId5"/>
    <p:sldId id="265" r:id="rId6"/>
    <p:sldId id="266" r:id="rId7"/>
    <p:sldId id="267" r:id="rId8"/>
    <p:sldId id="268" r:id="rId9"/>
    <p:sldId id="360" r:id="rId10"/>
    <p:sldId id="269" r:id="rId11"/>
    <p:sldId id="361" r:id="rId12"/>
    <p:sldId id="380" r:id="rId13"/>
    <p:sldId id="375" r:id="rId14"/>
    <p:sldId id="374" r:id="rId15"/>
    <p:sldId id="274" r:id="rId16"/>
    <p:sldId id="362" r:id="rId17"/>
    <p:sldId id="381" r:id="rId18"/>
    <p:sldId id="377" r:id="rId19"/>
    <p:sldId id="388" r:id="rId20"/>
    <p:sldId id="384" r:id="rId21"/>
    <p:sldId id="3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riam Mertens" initials="MM" lastIdx="4" clrIdx="0">
    <p:extLst>
      <p:ext uri="{19B8F6BF-5375-455C-9EA6-DF929625EA0E}">
        <p15:presenceInfo xmlns:p15="http://schemas.microsoft.com/office/powerpoint/2012/main" userId="S::myriam.mertens@ugent.be::78d4f100-c87a-4f0c-8f5f-781bd40db7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839"/>
    <a:srgbClr val="F2D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0902"/>
  </p:normalViewPr>
  <p:slideViewPr>
    <p:cSldViewPr snapToGrid="0" snapToObjects="1">
      <p:cViewPr varScale="1">
        <p:scale>
          <a:sx n="98" d="100"/>
          <a:sy n="98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EE4278-A382-0B41-A582-E485E442C9FB}" type="doc">
      <dgm:prSet loTypeId="urn:microsoft.com/office/officeart/2005/8/layout/cycle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59B74B-258F-674E-AFCA-B2F284E8CB3D}">
      <dgm:prSet phldrT="[Text]" custT="1"/>
      <dgm:spPr>
        <a:solidFill>
          <a:schemeClr val="accent4"/>
        </a:solidFill>
      </dgm:spPr>
      <dgm:t>
        <a:bodyPr/>
        <a:lstStyle/>
        <a:p>
          <a:r>
            <a:rPr lang="nl-BE" sz="2000" dirty="0">
              <a:latin typeface="UGent Panno Text Normal" panose="02000506040000040003" pitchFamily="2" charset="0"/>
            </a:rPr>
            <a:t>Process &amp; analyse data</a:t>
          </a:r>
          <a:endParaRPr lang="en-US" sz="2000" dirty="0">
            <a:latin typeface="UGent Panno Text Normal" panose="02000506040000040003" pitchFamily="2" charset="0"/>
          </a:endParaRPr>
        </a:p>
      </dgm:t>
    </dgm:pt>
    <dgm:pt modelId="{DDD11793-86DB-6F43-96E3-1C466D0B5FC3}" type="parTrans" cxnId="{F8EAF1B6-EF5C-0B4C-BD66-90EFAB136489}">
      <dgm:prSet/>
      <dgm:spPr/>
      <dgm:t>
        <a:bodyPr/>
        <a:lstStyle/>
        <a:p>
          <a:endParaRPr lang="en-US"/>
        </a:p>
      </dgm:t>
    </dgm:pt>
    <dgm:pt modelId="{00D87504-5224-0744-A8AC-C1755160DB7C}" type="sibTrans" cxnId="{F8EAF1B6-EF5C-0B4C-BD66-90EFAB13648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2D7AAEC3-FCCC-6548-B7F9-367796DCD11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nl-BE" sz="2000" dirty="0">
              <a:latin typeface="UGent Panno Text Normal" panose="02000506040000040003" pitchFamily="2" charset="0"/>
            </a:rPr>
            <a:t>Preserve data</a:t>
          </a:r>
          <a:endParaRPr lang="en-US" sz="2000" dirty="0">
            <a:latin typeface="UGent Panno Text Normal" panose="02000506040000040003" pitchFamily="2" charset="0"/>
          </a:endParaRPr>
        </a:p>
      </dgm:t>
    </dgm:pt>
    <dgm:pt modelId="{3388A38F-346C-B44D-8068-5984E59CCEAD}" type="parTrans" cxnId="{6CA03F8E-2591-8040-A747-1F008E613EFD}">
      <dgm:prSet/>
      <dgm:spPr/>
      <dgm:t>
        <a:bodyPr/>
        <a:lstStyle/>
        <a:p>
          <a:endParaRPr lang="en-US"/>
        </a:p>
      </dgm:t>
    </dgm:pt>
    <dgm:pt modelId="{35CA7CFB-0829-1C4F-A495-B5DD21D5C909}" type="sibTrans" cxnId="{6CA03F8E-2591-8040-A747-1F008E613EFD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10336878-40F3-764B-9105-18E391CE8CA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nl-BE" sz="2000" dirty="0">
              <a:latin typeface="UGent Panno Text Normal" panose="02000506040000040003" pitchFamily="2" charset="0"/>
            </a:rPr>
            <a:t>Give access to data</a:t>
          </a:r>
          <a:endParaRPr lang="en-US" sz="2000" dirty="0">
            <a:latin typeface="UGent Panno Text Normal" panose="02000506040000040003" pitchFamily="2" charset="0"/>
          </a:endParaRPr>
        </a:p>
      </dgm:t>
    </dgm:pt>
    <dgm:pt modelId="{93632F2A-50CE-D443-BC6D-6AE609658E2B}" type="parTrans" cxnId="{80332E0E-E1C8-2A47-8957-8616F130E79A}">
      <dgm:prSet/>
      <dgm:spPr/>
      <dgm:t>
        <a:bodyPr/>
        <a:lstStyle/>
        <a:p>
          <a:endParaRPr lang="en-US"/>
        </a:p>
      </dgm:t>
    </dgm:pt>
    <dgm:pt modelId="{4976F6F8-1768-364A-A7DD-5AF4912D0359}" type="sibTrans" cxnId="{80332E0E-E1C8-2A47-8957-8616F130E79A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CEF37FDF-0C43-D447-9E9A-009C3D6FD3E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nl-BE" sz="2000" dirty="0">
              <a:latin typeface="UGent Panno Text Normal" panose="02000506040000040003" pitchFamily="2" charset="0"/>
            </a:rPr>
            <a:t>Discover &amp; Reuse data</a:t>
          </a:r>
          <a:endParaRPr lang="en-US" sz="2000" dirty="0">
            <a:latin typeface="UGent Panno Text Normal" panose="02000506040000040003" pitchFamily="2" charset="0"/>
          </a:endParaRPr>
        </a:p>
      </dgm:t>
    </dgm:pt>
    <dgm:pt modelId="{472AAB1D-2CD2-1F4B-A07C-11E1E473DFE1}" type="parTrans" cxnId="{2A197430-F8DD-CF4F-8966-2CEC3C8E43AC}">
      <dgm:prSet/>
      <dgm:spPr/>
      <dgm:t>
        <a:bodyPr/>
        <a:lstStyle/>
        <a:p>
          <a:endParaRPr lang="en-US"/>
        </a:p>
      </dgm:t>
    </dgm:pt>
    <dgm:pt modelId="{CE1AC99D-FA8A-9445-86F8-FD73C949B044}" type="sibTrans" cxnId="{2A197430-F8DD-CF4F-8966-2CEC3C8E43AC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9AA28A7A-80C2-A548-9BD4-6628FC7DE072}">
      <dgm:prSet phldrT="[Text]" custT="1"/>
      <dgm:spPr>
        <a:solidFill>
          <a:srgbClr val="FFC000"/>
        </a:solidFill>
      </dgm:spPr>
      <dgm:t>
        <a:bodyPr/>
        <a:lstStyle/>
        <a:p>
          <a:r>
            <a:rPr lang="nl-BE" sz="2000" dirty="0">
              <a:latin typeface="UGent Panno Text Normal" panose="02000506040000040003" pitchFamily="2" charset="0"/>
            </a:rPr>
            <a:t>Collect / create data</a:t>
          </a:r>
          <a:endParaRPr lang="en-US" sz="2000" dirty="0">
            <a:latin typeface="UGent Panno Text Normal" panose="02000506040000040003" pitchFamily="2" charset="0"/>
          </a:endParaRPr>
        </a:p>
      </dgm:t>
    </dgm:pt>
    <dgm:pt modelId="{634F3EB6-A5B5-0A47-A7F4-80D30C8DD292}" type="sibTrans" cxnId="{FA806030-5E34-7D48-96AB-733248294C2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653D368C-D0FD-6047-B6FE-D85147B0B6D8}" type="parTrans" cxnId="{FA806030-5E34-7D48-96AB-733248294C28}">
      <dgm:prSet/>
      <dgm:spPr/>
      <dgm:t>
        <a:bodyPr/>
        <a:lstStyle/>
        <a:p>
          <a:endParaRPr lang="en-US"/>
        </a:p>
      </dgm:t>
    </dgm:pt>
    <dgm:pt modelId="{1720A6B5-1233-C045-9340-DA4BB4CC2703}" type="pres">
      <dgm:prSet presAssocID="{C9EE4278-A382-0B41-A582-E485E442C9FB}" presName="cycle" presStyleCnt="0">
        <dgm:presLayoutVars>
          <dgm:dir/>
          <dgm:resizeHandles val="exact"/>
        </dgm:presLayoutVars>
      </dgm:prSet>
      <dgm:spPr/>
    </dgm:pt>
    <dgm:pt modelId="{1C40D176-4208-A642-A50E-510C33CA25C0}" type="pres">
      <dgm:prSet presAssocID="{9AA28A7A-80C2-A548-9BD4-6628FC7DE072}" presName="node" presStyleLbl="node1" presStyleIdx="0" presStyleCnt="5">
        <dgm:presLayoutVars>
          <dgm:bulletEnabled val="1"/>
        </dgm:presLayoutVars>
      </dgm:prSet>
      <dgm:spPr/>
    </dgm:pt>
    <dgm:pt modelId="{6DC8F97D-66DA-FA4C-9521-35A504A6605D}" type="pres">
      <dgm:prSet presAssocID="{634F3EB6-A5B5-0A47-A7F4-80D30C8DD292}" presName="sibTrans" presStyleLbl="sibTrans2D1" presStyleIdx="0" presStyleCnt="5"/>
      <dgm:spPr/>
    </dgm:pt>
    <dgm:pt modelId="{5AB74C7D-801C-9A4E-BED2-98D5ABD07F1A}" type="pres">
      <dgm:prSet presAssocID="{634F3EB6-A5B5-0A47-A7F4-80D30C8DD292}" presName="connectorText" presStyleLbl="sibTrans2D1" presStyleIdx="0" presStyleCnt="5"/>
      <dgm:spPr/>
    </dgm:pt>
    <dgm:pt modelId="{F35B5746-32F1-0544-9E85-5DC5A8D5E56F}" type="pres">
      <dgm:prSet presAssocID="{5A59B74B-258F-674E-AFCA-B2F284E8CB3D}" presName="node" presStyleLbl="node1" presStyleIdx="1" presStyleCnt="5">
        <dgm:presLayoutVars>
          <dgm:bulletEnabled val="1"/>
        </dgm:presLayoutVars>
      </dgm:prSet>
      <dgm:spPr/>
    </dgm:pt>
    <dgm:pt modelId="{86B9E7B1-E256-D54E-AEAF-6D799EA4CC6B}" type="pres">
      <dgm:prSet presAssocID="{00D87504-5224-0744-A8AC-C1755160DB7C}" presName="sibTrans" presStyleLbl="sibTrans2D1" presStyleIdx="1" presStyleCnt="5"/>
      <dgm:spPr/>
    </dgm:pt>
    <dgm:pt modelId="{0B431B45-794E-9240-8913-9501BDF3C75F}" type="pres">
      <dgm:prSet presAssocID="{00D87504-5224-0744-A8AC-C1755160DB7C}" presName="connectorText" presStyleLbl="sibTrans2D1" presStyleIdx="1" presStyleCnt="5"/>
      <dgm:spPr/>
    </dgm:pt>
    <dgm:pt modelId="{228EC726-81A1-DD4A-A61F-AB9B2A6055B6}" type="pres">
      <dgm:prSet presAssocID="{2D7AAEC3-FCCC-6548-B7F9-367796DCD11F}" presName="node" presStyleLbl="node1" presStyleIdx="2" presStyleCnt="5">
        <dgm:presLayoutVars>
          <dgm:bulletEnabled val="1"/>
        </dgm:presLayoutVars>
      </dgm:prSet>
      <dgm:spPr/>
    </dgm:pt>
    <dgm:pt modelId="{D2085038-DABC-0F45-84A3-F334F9CC88EF}" type="pres">
      <dgm:prSet presAssocID="{35CA7CFB-0829-1C4F-A495-B5DD21D5C909}" presName="sibTrans" presStyleLbl="sibTrans2D1" presStyleIdx="2" presStyleCnt="5"/>
      <dgm:spPr/>
    </dgm:pt>
    <dgm:pt modelId="{B0F509BC-4416-084E-B61B-DB5E1FE9B8F8}" type="pres">
      <dgm:prSet presAssocID="{35CA7CFB-0829-1C4F-A495-B5DD21D5C909}" presName="connectorText" presStyleLbl="sibTrans2D1" presStyleIdx="2" presStyleCnt="5"/>
      <dgm:spPr/>
    </dgm:pt>
    <dgm:pt modelId="{13429841-2AA1-0844-9031-2E25E30833AC}" type="pres">
      <dgm:prSet presAssocID="{10336878-40F3-764B-9105-18E391CE8CAF}" presName="node" presStyleLbl="node1" presStyleIdx="3" presStyleCnt="5">
        <dgm:presLayoutVars>
          <dgm:bulletEnabled val="1"/>
        </dgm:presLayoutVars>
      </dgm:prSet>
      <dgm:spPr/>
    </dgm:pt>
    <dgm:pt modelId="{75107002-1F0C-334B-982F-4EE68B458A0B}" type="pres">
      <dgm:prSet presAssocID="{4976F6F8-1768-364A-A7DD-5AF4912D0359}" presName="sibTrans" presStyleLbl="sibTrans2D1" presStyleIdx="3" presStyleCnt="5"/>
      <dgm:spPr/>
    </dgm:pt>
    <dgm:pt modelId="{6650349A-4775-4548-A87D-984AB6E9F3BC}" type="pres">
      <dgm:prSet presAssocID="{4976F6F8-1768-364A-A7DD-5AF4912D0359}" presName="connectorText" presStyleLbl="sibTrans2D1" presStyleIdx="3" presStyleCnt="5"/>
      <dgm:spPr/>
    </dgm:pt>
    <dgm:pt modelId="{C680B183-AE1D-BE49-A5BE-AA0289FC50FE}" type="pres">
      <dgm:prSet presAssocID="{CEF37FDF-0C43-D447-9E9A-009C3D6FD3E7}" presName="node" presStyleLbl="node1" presStyleIdx="4" presStyleCnt="5">
        <dgm:presLayoutVars>
          <dgm:bulletEnabled val="1"/>
        </dgm:presLayoutVars>
      </dgm:prSet>
      <dgm:spPr/>
    </dgm:pt>
    <dgm:pt modelId="{2E17F43B-8DC4-6A4B-865F-16CEF30E3F2A}" type="pres">
      <dgm:prSet presAssocID="{CE1AC99D-FA8A-9445-86F8-FD73C949B044}" presName="sibTrans" presStyleLbl="sibTrans2D1" presStyleIdx="4" presStyleCnt="5"/>
      <dgm:spPr/>
    </dgm:pt>
    <dgm:pt modelId="{D6AB39A6-4ABA-404E-85D0-8D724F58FFB9}" type="pres">
      <dgm:prSet presAssocID="{CE1AC99D-FA8A-9445-86F8-FD73C949B044}" presName="connectorText" presStyleLbl="sibTrans2D1" presStyleIdx="4" presStyleCnt="5"/>
      <dgm:spPr/>
    </dgm:pt>
  </dgm:ptLst>
  <dgm:cxnLst>
    <dgm:cxn modelId="{80332E0E-E1C8-2A47-8957-8616F130E79A}" srcId="{C9EE4278-A382-0B41-A582-E485E442C9FB}" destId="{10336878-40F3-764B-9105-18E391CE8CAF}" srcOrd="3" destOrd="0" parTransId="{93632F2A-50CE-D443-BC6D-6AE609658E2B}" sibTransId="{4976F6F8-1768-364A-A7DD-5AF4912D0359}"/>
    <dgm:cxn modelId="{FA806030-5E34-7D48-96AB-733248294C28}" srcId="{C9EE4278-A382-0B41-A582-E485E442C9FB}" destId="{9AA28A7A-80C2-A548-9BD4-6628FC7DE072}" srcOrd="0" destOrd="0" parTransId="{653D368C-D0FD-6047-B6FE-D85147B0B6D8}" sibTransId="{634F3EB6-A5B5-0A47-A7F4-80D30C8DD292}"/>
    <dgm:cxn modelId="{2A197430-F8DD-CF4F-8966-2CEC3C8E43AC}" srcId="{C9EE4278-A382-0B41-A582-E485E442C9FB}" destId="{CEF37FDF-0C43-D447-9E9A-009C3D6FD3E7}" srcOrd="4" destOrd="0" parTransId="{472AAB1D-2CD2-1F4B-A07C-11E1E473DFE1}" sibTransId="{CE1AC99D-FA8A-9445-86F8-FD73C949B044}"/>
    <dgm:cxn modelId="{67DF2931-68DA-3F4F-A3AB-30BCA54A603C}" type="presOf" srcId="{634F3EB6-A5B5-0A47-A7F4-80D30C8DD292}" destId="{6DC8F97D-66DA-FA4C-9521-35A504A6605D}" srcOrd="0" destOrd="0" presId="urn:microsoft.com/office/officeart/2005/8/layout/cycle2"/>
    <dgm:cxn modelId="{28447D46-8AAE-B347-B4B2-565094285C8A}" type="presOf" srcId="{00D87504-5224-0744-A8AC-C1755160DB7C}" destId="{86B9E7B1-E256-D54E-AEAF-6D799EA4CC6B}" srcOrd="0" destOrd="0" presId="urn:microsoft.com/office/officeart/2005/8/layout/cycle2"/>
    <dgm:cxn modelId="{E7E4DA49-DDD5-5B42-ABE4-0DAEC04B48B9}" type="presOf" srcId="{00D87504-5224-0744-A8AC-C1755160DB7C}" destId="{0B431B45-794E-9240-8913-9501BDF3C75F}" srcOrd="1" destOrd="0" presId="urn:microsoft.com/office/officeart/2005/8/layout/cycle2"/>
    <dgm:cxn modelId="{C223425A-6F17-BB4D-B7C6-9E5CFFE6F0EC}" type="presOf" srcId="{35CA7CFB-0829-1C4F-A495-B5DD21D5C909}" destId="{D2085038-DABC-0F45-84A3-F334F9CC88EF}" srcOrd="0" destOrd="0" presId="urn:microsoft.com/office/officeart/2005/8/layout/cycle2"/>
    <dgm:cxn modelId="{CFD57F89-1714-BE4C-9147-FFA07FEBC87E}" type="presOf" srcId="{4976F6F8-1768-364A-A7DD-5AF4912D0359}" destId="{75107002-1F0C-334B-982F-4EE68B458A0B}" srcOrd="0" destOrd="0" presId="urn:microsoft.com/office/officeart/2005/8/layout/cycle2"/>
    <dgm:cxn modelId="{6CA03F8E-2591-8040-A747-1F008E613EFD}" srcId="{C9EE4278-A382-0B41-A582-E485E442C9FB}" destId="{2D7AAEC3-FCCC-6548-B7F9-367796DCD11F}" srcOrd="2" destOrd="0" parTransId="{3388A38F-346C-B44D-8068-5984E59CCEAD}" sibTransId="{35CA7CFB-0829-1C4F-A495-B5DD21D5C909}"/>
    <dgm:cxn modelId="{5F67AD8E-E9BA-BC40-99D7-9DAF7C753B3F}" type="presOf" srcId="{CE1AC99D-FA8A-9445-86F8-FD73C949B044}" destId="{D6AB39A6-4ABA-404E-85D0-8D724F58FFB9}" srcOrd="1" destOrd="0" presId="urn:microsoft.com/office/officeart/2005/8/layout/cycle2"/>
    <dgm:cxn modelId="{38504E94-F3A6-B240-9261-6A19B260796D}" type="presOf" srcId="{10336878-40F3-764B-9105-18E391CE8CAF}" destId="{13429841-2AA1-0844-9031-2E25E30833AC}" srcOrd="0" destOrd="0" presId="urn:microsoft.com/office/officeart/2005/8/layout/cycle2"/>
    <dgm:cxn modelId="{C1464899-4B95-E74E-84B3-0356215563CC}" type="presOf" srcId="{4976F6F8-1768-364A-A7DD-5AF4912D0359}" destId="{6650349A-4775-4548-A87D-984AB6E9F3BC}" srcOrd="1" destOrd="0" presId="urn:microsoft.com/office/officeart/2005/8/layout/cycle2"/>
    <dgm:cxn modelId="{2D219F9A-B2D9-C447-B932-122FA56DA9C4}" type="presOf" srcId="{5A59B74B-258F-674E-AFCA-B2F284E8CB3D}" destId="{F35B5746-32F1-0544-9E85-5DC5A8D5E56F}" srcOrd="0" destOrd="0" presId="urn:microsoft.com/office/officeart/2005/8/layout/cycle2"/>
    <dgm:cxn modelId="{F8EAF1B6-EF5C-0B4C-BD66-90EFAB136489}" srcId="{C9EE4278-A382-0B41-A582-E485E442C9FB}" destId="{5A59B74B-258F-674E-AFCA-B2F284E8CB3D}" srcOrd="1" destOrd="0" parTransId="{DDD11793-86DB-6F43-96E3-1C466D0B5FC3}" sibTransId="{00D87504-5224-0744-A8AC-C1755160DB7C}"/>
    <dgm:cxn modelId="{A95FC5BE-F7C8-F04A-A12D-C89FD368AD1B}" type="presOf" srcId="{CEF37FDF-0C43-D447-9E9A-009C3D6FD3E7}" destId="{C680B183-AE1D-BE49-A5BE-AA0289FC50FE}" srcOrd="0" destOrd="0" presId="urn:microsoft.com/office/officeart/2005/8/layout/cycle2"/>
    <dgm:cxn modelId="{688AE1C9-2BDE-4343-9115-BE5F15A2CF07}" type="presOf" srcId="{634F3EB6-A5B5-0A47-A7F4-80D30C8DD292}" destId="{5AB74C7D-801C-9A4E-BED2-98D5ABD07F1A}" srcOrd="1" destOrd="0" presId="urn:microsoft.com/office/officeart/2005/8/layout/cycle2"/>
    <dgm:cxn modelId="{14C5D2DC-54EF-4441-990C-DCB4045EFE86}" type="presOf" srcId="{2D7AAEC3-FCCC-6548-B7F9-367796DCD11F}" destId="{228EC726-81A1-DD4A-A61F-AB9B2A6055B6}" srcOrd="0" destOrd="0" presId="urn:microsoft.com/office/officeart/2005/8/layout/cycle2"/>
    <dgm:cxn modelId="{22FD55ED-CC6A-6143-957A-3B478E5DCFA0}" type="presOf" srcId="{9AA28A7A-80C2-A548-9BD4-6628FC7DE072}" destId="{1C40D176-4208-A642-A50E-510C33CA25C0}" srcOrd="0" destOrd="0" presId="urn:microsoft.com/office/officeart/2005/8/layout/cycle2"/>
    <dgm:cxn modelId="{E0FF57F4-0D9E-D049-8EFA-A02820E3FBBF}" type="presOf" srcId="{CE1AC99D-FA8A-9445-86F8-FD73C949B044}" destId="{2E17F43B-8DC4-6A4B-865F-16CEF30E3F2A}" srcOrd="0" destOrd="0" presId="urn:microsoft.com/office/officeart/2005/8/layout/cycle2"/>
    <dgm:cxn modelId="{79B02AF5-AD21-4847-BB6B-A614135FD98B}" type="presOf" srcId="{C9EE4278-A382-0B41-A582-E485E442C9FB}" destId="{1720A6B5-1233-C045-9340-DA4BB4CC2703}" srcOrd="0" destOrd="0" presId="urn:microsoft.com/office/officeart/2005/8/layout/cycle2"/>
    <dgm:cxn modelId="{4A0A9DFF-5E27-4249-A05C-BA861245D407}" type="presOf" srcId="{35CA7CFB-0829-1C4F-A495-B5DD21D5C909}" destId="{B0F509BC-4416-084E-B61B-DB5E1FE9B8F8}" srcOrd="1" destOrd="0" presId="urn:microsoft.com/office/officeart/2005/8/layout/cycle2"/>
    <dgm:cxn modelId="{74689DD7-EA08-9747-A111-AED2112FF80A}" type="presParOf" srcId="{1720A6B5-1233-C045-9340-DA4BB4CC2703}" destId="{1C40D176-4208-A642-A50E-510C33CA25C0}" srcOrd="0" destOrd="0" presId="urn:microsoft.com/office/officeart/2005/8/layout/cycle2"/>
    <dgm:cxn modelId="{3F0CA8D5-34C5-9243-9D06-1C716F7D46E7}" type="presParOf" srcId="{1720A6B5-1233-C045-9340-DA4BB4CC2703}" destId="{6DC8F97D-66DA-FA4C-9521-35A504A6605D}" srcOrd="1" destOrd="0" presId="urn:microsoft.com/office/officeart/2005/8/layout/cycle2"/>
    <dgm:cxn modelId="{D98A6E22-28BD-C648-9803-3CCB52F756A6}" type="presParOf" srcId="{6DC8F97D-66DA-FA4C-9521-35A504A6605D}" destId="{5AB74C7D-801C-9A4E-BED2-98D5ABD07F1A}" srcOrd="0" destOrd="0" presId="urn:microsoft.com/office/officeart/2005/8/layout/cycle2"/>
    <dgm:cxn modelId="{B7AFB559-0AD0-344A-96C2-360C9239F684}" type="presParOf" srcId="{1720A6B5-1233-C045-9340-DA4BB4CC2703}" destId="{F35B5746-32F1-0544-9E85-5DC5A8D5E56F}" srcOrd="2" destOrd="0" presId="urn:microsoft.com/office/officeart/2005/8/layout/cycle2"/>
    <dgm:cxn modelId="{08567517-E4F2-0F47-8C4A-B2BF13FCC11B}" type="presParOf" srcId="{1720A6B5-1233-C045-9340-DA4BB4CC2703}" destId="{86B9E7B1-E256-D54E-AEAF-6D799EA4CC6B}" srcOrd="3" destOrd="0" presId="urn:microsoft.com/office/officeart/2005/8/layout/cycle2"/>
    <dgm:cxn modelId="{5C9439C1-1256-BB4E-9DE0-16004054ACED}" type="presParOf" srcId="{86B9E7B1-E256-D54E-AEAF-6D799EA4CC6B}" destId="{0B431B45-794E-9240-8913-9501BDF3C75F}" srcOrd="0" destOrd="0" presId="urn:microsoft.com/office/officeart/2005/8/layout/cycle2"/>
    <dgm:cxn modelId="{AC10131C-0292-DF48-9688-E3C9A4C18308}" type="presParOf" srcId="{1720A6B5-1233-C045-9340-DA4BB4CC2703}" destId="{228EC726-81A1-DD4A-A61F-AB9B2A6055B6}" srcOrd="4" destOrd="0" presId="urn:microsoft.com/office/officeart/2005/8/layout/cycle2"/>
    <dgm:cxn modelId="{159B989D-B903-2D4B-AEAE-E639A3C725CD}" type="presParOf" srcId="{1720A6B5-1233-C045-9340-DA4BB4CC2703}" destId="{D2085038-DABC-0F45-84A3-F334F9CC88EF}" srcOrd="5" destOrd="0" presId="urn:microsoft.com/office/officeart/2005/8/layout/cycle2"/>
    <dgm:cxn modelId="{63423604-9158-8E42-9310-48CC2D9C99E2}" type="presParOf" srcId="{D2085038-DABC-0F45-84A3-F334F9CC88EF}" destId="{B0F509BC-4416-084E-B61B-DB5E1FE9B8F8}" srcOrd="0" destOrd="0" presId="urn:microsoft.com/office/officeart/2005/8/layout/cycle2"/>
    <dgm:cxn modelId="{EBD3C192-E42E-E84D-862B-38A3A3E42D6A}" type="presParOf" srcId="{1720A6B5-1233-C045-9340-DA4BB4CC2703}" destId="{13429841-2AA1-0844-9031-2E25E30833AC}" srcOrd="6" destOrd="0" presId="urn:microsoft.com/office/officeart/2005/8/layout/cycle2"/>
    <dgm:cxn modelId="{833FC3A3-B6B5-384A-87B2-7CE0AC1D1990}" type="presParOf" srcId="{1720A6B5-1233-C045-9340-DA4BB4CC2703}" destId="{75107002-1F0C-334B-982F-4EE68B458A0B}" srcOrd="7" destOrd="0" presId="urn:microsoft.com/office/officeart/2005/8/layout/cycle2"/>
    <dgm:cxn modelId="{44BC533B-D110-1C44-9F6A-0449A6811D45}" type="presParOf" srcId="{75107002-1F0C-334B-982F-4EE68B458A0B}" destId="{6650349A-4775-4548-A87D-984AB6E9F3BC}" srcOrd="0" destOrd="0" presId="urn:microsoft.com/office/officeart/2005/8/layout/cycle2"/>
    <dgm:cxn modelId="{83E80169-EF6B-4241-A4F6-2854D786C921}" type="presParOf" srcId="{1720A6B5-1233-C045-9340-DA4BB4CC2703}" destId="{C680B183-AE1D-BE49-A5BE-AA0289FC50FE}" srcOrd="8" destOrd="0" presId="urn:microsoft.com/office/officeart/2005/8/layout/cycle2"/>
    <dgm:cxn modelId="{D9FD86C4-E774-6E4F-A5CC-CD97994154DF}" type="presParOf" srcId="{1720A6B5-1233-C045-9340-DA4BB4CC2703}" destId="{2E17F43B-8DC4-6A4B-865F-16CEF30E3F2A}" srcOrd="9" destOrd="0" presId="urn:microsoft.com/office/officeart/2005/8/layout/cycle2"/>
    <dgm:cxn modelId="{4A7A64E2-AC44-054A-9D05-C082357BAC9C}" type="presParOf" srcId="{2E17F43B-8DC4-6A4B-865F-16CEF30E3F2A}" destId="{D6AB39A6-4ABA-404E-85D0-8D724F58FFB9}" srcOrd="0" destOrd="0" presId="urn:microsoft.com/office/officeart/2005/8/layout/cycle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0D176-4208-A642-A50E-510C33CA25C0}">
      <dsp:nvSpPr>
        <dsp:cNvPr id="0" name=""/>
        <dsp:cNvSpPr/>
      </dsp:nvSpPr>
      <dsp:spPr>
        <a:xfrm>
          <a:off x="2359658" y="1377"/>
          <a:ext cx="1347953" cy="134795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latin typeface="UGent Panno Text Normal" panose="02000506040000040003" pitchFamily="2" charset="0"/>
            </a:rPr>
            <a:t>Collect / create data</a:t>
          </a:r>
          <a:endParaRPr lang="en-US" sz="2000" kern="1200" dirty="0">
            <a:latin typeface="UGent Panno Text Normal" panose="02000506040000040003" pitchFamily="2" charset="0"/>
          </a:endParaRPr>
        </a:p>
      </dsp:txBody>
      <dsp:txXfrm>
        <a:off x="2557061" y="198780"/>
        <a:ext cx="953147" cy="953147"/>
      </dsp:txXfrm>
    </dsp:sp>
    <dsp:sp modelId="{6DC8F97D-66DA-FA4C-9521-35A504A6605D}">
      <dsp:nvSpPr>
        <dsp:cNvPr id="0" name=""/>
        <dsp:cNvSpPr/>
      </dsp:nvSpPr>
      <dsp:spPr>
        <a:xfrm rot="2160000">
          <a:off x="3664898" y="1036528"/>
          <a:ext cx="357866" cy="454934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675150" y="1095963"/>
        <a:ext cx="250506" cy="272960"/>
      </dsp:txXfrm>
    </dsp:sp>
    <dsp:sp modelId="{F35B5746-32F1-0544-9E85-5DC5A8D5E56F}">
      <dsp:nvSpPr>
        <dsp:cNvPr id="0" name=""/>
        <dsp:cNvSpPr/>
      </dsp:nvSpPr>
      <dsp:spPr>
        <a:xfrm>
          <a:off x="3996439" y="1190568"/>
          <a:ext cx="1347953" cy="1347953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latin typeface="UGent Panno Text Normal" panose="02000506040000040003" pitchFamily="2" charset="0"/>
            </a:rPr>
            <a:t>Process &amp; analyse data</a:t>
          </a:r>
          <a:endParaRPr lang="en-US" sz="2000" kern="1200" dirty="0">
            <a:latin typeface="UGent Panno Text Normal" panose="02000506040000040003" pitchFamily="2" charset="0"/>
          </a:endParaRPr>
        </a:p>
      </dsp:txBody>
      <dsp:txXfrm>
        <a:off x="4193842" y="1387971"/>
        <a:ext cx="953147" cy="953147"/>
      </dsp:txXfrm>
    </dsp:sp>
    <dsp:sp modelId="{86B9E7B1-E256-D54E-AEAF-6D799EA4CC6B}">
      <dsp:nvSpPr>
        <dsp:cNvPr id="0" name=""/>
        <dsp:cNvSpPr/>
      </dsp:nvSpPr>
      <dsp:spPr>
        <a:xfrm rot="6480000">
          <a:off x="4182015" y="2589520"/>
          <a:ext cx="357866" cy="454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4252283" y="2629454"/>
        <a:ext cx="250506" cy="272960"/>
      </dsp:txXfrm>
    </dsp:sp>
    <dsp:sp modelId="{228EC726-81A1-DD4A-A61F-AB9B2A6055B6}">
      <dsp:nvSpPr>
        <dsp:cNvPr id="0" name=""/>
        <dsp:cNvSpPr/>
      </dsp:nvSpPr>
      <dsp:spPr>
        <a:xfrm>
          <a:off x="3371245" y="3114719"/>
          <a:ext cx="1347953" cy="134795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latin typeface="UGent Panno Text Normal" panose="02000506040000040003" pitchFamily="2" charset="0"/>
            </a:rPr>
            <a:t>Preserve data</a:t>
          </a:r>
          <a:endParaRPr lang="en-US" sz="2000" kern="1200" dirty="0">
            <a:latin typeface="UGent Panno Text Normal" panose="02000506040000040003" pitchFamily="2" charset="0"/>
          </a:endParaRPr>
        </a:p>
      </dsp:txBody>
      <dsp:txXfrm>
        <a:off x="3568648" y="3312122"/>
        <a:ext cx="953147" cy="953147"/>
      </dsp:txXfrm>
    </dsp:sp>
    <dsp:sp modelId="{D2085038-DABC-0F45-84A3-F334F9CC88EF}">
      <dsp:nvSpPr>
        <dsp:cNvPr id="0" name=""/>
        <dsp:cNvSpPr/>
      </dsp:nvSpPr>
      <dsp:spPr>
        <a:xfrm rot="10800000">
          <a:off x="2864830" y="3561229"/>
          <a:ext cx="357866" cy="454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972190" y="3652216"/>
        <a:ext cx="250506" cy="272960"/>
      </dsp:txXfrm>
    </dsp:sp>
    <dsp:sp modelId="{13429841-2AA1-0844-9031-2E25E30833AC}">
      <dsp:nvSpPr>
        <dsp:cNvPr id="0" name=""/>
        <dsp:cNvSpPr/>
      </dsp:nvSpPr>
      <dsp:spPr>
        <a:xfrm>
          <a:off x="1348072" y="3114719"/>
          <a:ext cx="1347953" cy="134795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latin typeface="UGent Panno Text Normal" panose="02000506040000040003" pitchFamily="2" charset="0"/>
            </a:rPr>
            <a:t>Give access to data</a:t>
          </a:r>
          <a:endParaRPr lang="en-US" sz="2000" kern="1200" dirty="0">
            <a:latin typeface="UGent Panno Text Normal" panose="02000506040000040003" pitchFamily="2" charset="0"/>
          </a:endParaRPr>
        </a:p>
      </dsp:txBody>
      <dsp:txXfrm>
        <a:off x="1545475" y="3312122"/>
        <a:ext cx="953147" cy="953147"/>
      </dsp:txXfrm>
    </dsp:sp>
    <dsp:sp modelId="{75107002-1F0C-334B-982F-4EE68B458A0B}">
      <dsp:nvSpPr>
        <dsp:cNvPr id="0" name=""/>
        <dsp:cNvSpPr/>
      </dsp:nvSpPr>
      <dsp:spPr>
        <a:xfrm rot="15120000">
          <a:off x="1533648" y="2608785"/>
          <a:ext cx="357866" cy="454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1603916" y="2750825"/>
        <a:ext cx="250506" cy="272960"/>
      </dsp:txXfrm>
    </dsp:sp>
    <dsp:sp modelId="{C680B183-AE1D-BE49-A5BE-AA0289FC50FE}">
      <dsp:nvSpPr>
        <dsp:cNvPr id="0" name=""/>
        <dsp:cNvSpPr/>
      </dsp:nvSpPr>
      <dsp:spPr>
        <a:xfrm>
          <a:off x="722877" y="1190568"/>
          <a:ext cx="1347953" cy="134795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latin typeface="UGent Panno Text Normal" panose="02000506040000040003" pitchFamily="2" charset="0"/>
            </a:rPr>
            <a:t>Discover &amp; Reuse data</a:t>
          </a:r>
          <a:endParaRPr lang="en-US" sz="2000" kern="1200" dirty="0">
            <a:latin typeface="UGent Panno Text Normal" panose="02000506040000040003" pitchFamily="2" charset="0"/>
          </a:endParaRPr>
        </a:p>
      </dsp:txBody>
      <dsp:txXfrm>
        <a:off x="920280" y="1387971"/>
        <a:ext cx="953147" cy="953147"/>
      </dsp:txXfrm>
    </dsp:sp>
    <dsp:sp modelId="{2E17F43B-8DC4-6A4B-865F-16CEF30E3F2A}">
      <dsp:nvSpPr>
        <dsp:cNvPr id="0" name=""/>
        <dsp:cNvSpPr/>
      </dsp:nvSpPr>
      <dsp:spPr>
        <a:xfrm rot="19440000">
          <a:off x="2028117" y="1048435"/>
          <a:ext cx="357866" cy="454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8369" y="1170974"/>
        <a:ext cx="250506" cy="272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B9D3-4FF0-584B-807F-8DF1428B487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BAF06-A405-4A4A-9CD0-1D3B27EA8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9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9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2BF47-99F1-4F50-BEA3-9CB4D499D385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2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4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868D8-60B2-7948-955B-F536DB230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5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BAF06-A405-4A4A-9CD0-1D3B27EA8D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FED4-CC2F-6249-9A70-5F03DAF0E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4800A-53CA-A244-9CB2-C2EAB15EA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14A8-B669-7F4C-AAC5-8732D531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AB30-6730-C246-A0A6-D4018786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F6282-A376-4745-8FC9-149E803B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6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3512-7E24-7844-80FD-355F6D0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60342-7619-AA48-BDCF-B89799D53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FB59-7CBC-6347-84D8-A87C6FE6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ABED5-4F82-624D-8C2C-183AA5F6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108C-D240-7F4E-8C71-979D0C4F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ABF72F-AB00-5140-83CD-8EBE20080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6159-5CE2-AF47-89B0-28BCDB9B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6505-E8C6-2E43-8323-A89F5E1B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EA71-8F17-4246-AC32-8FBC7A5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281F-005F-0947-B115-982ED9DF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7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2BA1-A12E-4849-A62E-C51F013D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CFD3-B3F0-5346-90DC-3EC346B3E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1778-ECD1-E849-9E5F-A04C309B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A7F56-5B79-8E40-8EFC-2BCA4BE9E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3CC-29FE-9D47-8ECE-3F7D04E3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EA30-3ACE-8D41-9AFA-90CBA49A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29B09-4B3F-1644-AE06-6C212DBC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A219F-3E5E-C64F-BC0C-D8EAB259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9ACD5-B731-334F-9BCF-96A8796E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09252-A14E-DF4D-B0A8-5908B765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F5E6-32C8-9A47-AC73-35934259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0B8E-2ECF-7F45-B32E-FE808575E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88ABB-138B-5A47-836F-BAEBD00E6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22D01-7BE7-1C4A-98E0-7A6EE343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44B42-8C24-4741-B981-EFD184A2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CFCFA-8048-A94B-9300-793089A4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8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5FF4-6DFE-6847-853B-C5B42F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2E690-4396-F945-98A7-0F9A77273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69C18-B84A-5647-AF3A-692C6D7EC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F48AA-58FD-8948-B5DA-86015A148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C141E-679E-1843-94A8-19E21CDF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768D7D-6F19-8846-B682-BCBDA680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8EF73-DA4F-2E44-9271-4611732E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1E141-C6E4-BB4E-AC33-0E23CC78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2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A7C4-A149-BB48-87E4-CF1EF5F2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A6AF6-5D9D-5242-88F4-0189A5A0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E4B6D-B1AC-A748-B1A8-52E35F1F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E44D3-564A-5A4B-AA55-1929E4D0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0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4557E-BC6A-EE44-A1A0-BC0D211B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C48B8-107F-8048-B8B1-BA917E4A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9519B-D826-1C47-BCBA-25D199FA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C225C-8BB8-3449-97B8-6047F95F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B3C2-7680-2945-AABB-E724658EB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A97FA-BC1E-2745-B7CD-C61E2D353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B0F7B-E504-3040-A88E-91B08A8F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A9611-C792-FF4F-8D67-C901D516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6F6D-2976-EA41-A979-E1401D2A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4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35D1-4C99-3745-AD05-19A61BDB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F6437-8C96-A047-91A9-1FFB3F435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63E5A-4828-A84B-990D-7A3FFF8B4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87058-2DAC-4D4C-B7DB-D43337A5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6CA1-3E85-014B-9705-CDB38020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A58E-5738-B341-9C8B-3A5D75B8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7956D-D88D-3B44-AE5E-75591408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18927-4937-3D4D-892C-1314DC3BF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EA51A-C07B-634D-8218-6E5BF916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896F5-9826-BD45-9878-C3C695865D2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4AD45-3A2F-AC4B-A0A8-9A5CEBAF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D25D9-A107-9E43-B321-CAF73F642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9DEB5-B818-E646-A1D8-1E28BB626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c.ac.uk/sites/default/files/documents/resource/DMP/DMP_Checklist_2013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europe.org/wp-content/uploads/2018/12/SE_RDM_Practical_Guide_Final.pdf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iki.surfnet.nl/display/RD/Datamanagementplanne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hyperlink" Target="https://dmponline.kuleuven.be/" TargetMode="External"/><Relationship Id="rId21" Type="http://schemas.openxmlformats.org/officeDocument/2006/relationships/image" Target="../media/image7.sv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hyperlink" Target="https://github.com/DMPbelgium/Guidance/blob/master/WhatIsDMPonline.pdf" TargetMode="External"/><Relationship Id="rId4" Type="http://schemas.openxmlformats.org/officeDocument/2006/relationships/hyperlink" Target="https://dmponline.be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mponline.b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hyperlink" Target="http://www.dcc.ac.uk/resources/data-management-plans/guidance-example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ponline.dcc.ac.uk/public_plans" TargetMode="External"/><Relationship Id="rId5" Type="http://schemas.openxmlformats.org/officeDocument/2006/relationships/hyperlink" Target="http://riojournal.com/browse_user_collection_documents?collection_id=3" TargetMode="External"/><Relationship Id="rId4" Type="http://schemas.openxmlformats.org/officeDocument/2006/relationships/hyperlink" Target="https://libereurope.eu/dmpcatalogu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c.ac.uk/events/workshops/reviewing-data-management-pla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iconica.net/writing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Pbelgium/Guidance/tree/master/DMPReviewRubrics" TargetMode="External"/><Relationship Id="rId2" Type="http://schemas.openxmlformats.org/officeDocument/2006/relationships/hyperlink" Target="https://docs.google.com/document/d/1spKO9Fx0SFjcbYFLhGmuhA6veX06M5DjWGF_X7toePc/ed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dcc.ac.uk/resources/data-management-plans/funders-requirem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fwo.be/nl/het-fwo/organisatie/data-management-pla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ec.europa.eu/research/participants/data/ref/h2020/grants_manual/hi/oa_pilot/h2020-hi-oa-data-mgt_en.pdf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aire.eu/" TargetMode="External"/><Relationship Id="rId5" Type="http://schemas.openxmlformats.org/officeDocument/2006/relationships/hyperlink" Target="mailto:info@openaccess.be" TargetMode="External"/><Relationship Id="rId4" Type="http://schemas.openxmlformats.org/officeDocument/2006/relationships/hyperlink" Target="https://erc.europa.eu/sites/default/files/document/file/ERC_info_document-Open_Research_Data_and_Data_Management_Plans.pdf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6DFDE-836B-D945-B4D8-06766677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1" b="902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  <a:blipFill dpi="0" rotWithShape="1">
            <a:blip r:embed="rId4">
              <a:alphaModFix amt="88000"/>
            </a:blip>
            <a:srcRect/>
            <a:tile tx="0" ty="0" sx="100000" sy="100000" flip="none" algn="tl"/>
          </a:blip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FCBFDB-25C9-7846-8BC3-275794E204A2}"/>
              </a:ext>
            </a:extLst>
          </p:cNvPr>
          <p:cNvSpPr txBox="1">
            <a:spLocks/>
          </p:cNvSpPr>
          <p:nvPr/>
        </p:nvSpPr>
        <p:spPr>
          <a:xfrm>
            <a:off x="2178903" y="5181004"/>
            <a:ext cx="7834193" cy="6268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  <a:latin typeface="UGent Panno Text Medium" panose="02000506040000040003" pitchFamily="2" charset="0"/>
              </a:rPr>
              <a:t>Support </a:t>
            </a:r>
            <a:r>
              <a:rPr lang="en-US" sz="4200" dirty="0" err="1">
                <a:solidFill>
                  <a:schemeClr val="bg1"/>
                </a:solidFill>
                <a:latin typeface="UGent Panno Text Medium" panose="02000506040000040003" pitchFamily="2" charset="0"/>
              </a:rPr>
              <a:t>voor</a:t>
            </a:r>
            <a:r>
              <a:rPr lang="en-US" sz="4200" dirty="0">
                <a:solidFill>
                  <a:schemeClr val="bg1"/>
                </a:solidFill>
                <a:latin typeface="UGent Panno Text Medium" panose="02000506040000040003" pitchFamily="2" charset="0"/>
              </a:rPr>
              <a:t> Data Management Planning</a:t>
            </a:r>
          </a:p>
        </p:txBody>
      </p:sp>
      <p:pic>
        <p:nvPicPr>
          <p:cNvPr id="14" name="Picture 2" descr="https://lh5.googleusercontent.com/2-lOq12R_ZpdP5ThFkhTYDtootpyQOPWkof_dP7217vJ8GejKwICLksJuhiVHv1jt0tWhlk28Tr7rI2nAMWgc2Yuh1Y4G6w5l9ZqQoPTTjxQFAFXlpj90H9vyADhIYSiSKPdWkHfjL8">
            <a:extLst>
              <a:ext uri="{FF2B5EF4-FFF2-40B4-BE49-F238E27FC236}">
                <a16:creationId xmlns:a16="http://schemas.microsoft.com/office/drawing/2014/main" id="{179849C7-9509-6E47-A16D-B81816B4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585" y="6400752"/>
            <a:ext cx="998444" cy="3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3602B2-83AB-B640-852F-5BFA03D9D640}"/>
              </a:ext>
            </a:extLst>
          </p:cNvPr>
          <p:cNvSpPr/>
          <p:nvPr/>
        </p:nvSpPr>
        <p:spPr>
          <a:xfrm>
            <a:off x="5344855" y="588995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UGent Panno Text Normal" panose="0200050604000004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142829-BBFC-FD4E-844F-CD79F4BFBC9D}"/>
              </a:ext>
            </a:extLst>
          </p:cNvPr>
          <p:cNvSpPr/>
          <p:nvPr/>
        </p:nvSpPr>
        <p:spPr>
          <a:xfrm>
            <a:off x="4048805" y="6290065"/>
            <a:ext cx="4094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UGent Panno Text Normal" panose="02000506040000040003" pitchFamily="2" charset="0"/>
              </a:rPr>
              <a:t>Myriam Mertens | </a:t>
            </a:r>
            <a:r>
              <a:rPr lang="en-US" sz="1600" dirty="0">
                <a:solidFill>
                  <a:schemeClr val="bg1"/>
                </a:solidFill>
                <a:latin typeface="UGent Panno Text SemiLight" panose="02000406040000040003" pitchFamily="2" charset="0"/>
              </a:rPr>
              <a:t>VVBAD RDM Training - 21 </a:t>
            </a:r>
            <a:r>
              <a:rPr lang="en-US" sz="1600" dirty="0" err="1">
                <a:solidFill>
                  <a:schemeClr val="bg1"/>
                </a:solidFill>
                <a:latin typeface="UGent Panno Text SemiLight" panose="02000406040000040003" pitchFamily="2" charset="0"/>
              </a:rPr>
              <a:t>februari</a:t>
            </a:r>
            <a:r>
              <a:rPr lang="en-US" sz="1600" dirty="0">
                <a:solidFill>
                  <a:schemeClr val="bg1"/>
                </a:solidFill>
                <a:latin typeface="UGent Panno Text SemiLight" panose="02000406040000040003" pitchFamily="2" charset="0"/>
              </a:rPr>
              <a:t> 2019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9E1AD-671B-9D41-8A11-B60A9A1B9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83" y="5750315"/>
            <a:ext cx="1346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D135-3C81-6143-A3D1-99A1FA00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Institutionele</a:t>
            </a:r>
            <a:r>
              <a:rPr lang="en-US" dirty="0">
                <a:latin typeface="UGent Panno Text Normal" panose="02000506040000040003" pitchFamily="2" charset="0"/>
              </a:rPr>
              <a:t> DMP-</a:t>
            </a:r>
            <a:r>
              <a:rPr lang="en-US" dirty="0" err="1">
                <a:latin typeface="UGent Panno Text Normal" panose="02000506040000040003" pitchFamily="2" charset="0"/>
              </a:rPr>
              <a:t>sjablonen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B101-C00B-0D4E-A3F2-8C1F3C8C6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Nuttig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bij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institutioneel</a:t>
            </a:r>
            <a:r>
              <a:rPr lang="en-US" dirty="0">
                <a:latin typeface="UGent Panno Text Normal" panose="02000506040000040003" pitchFamily="2" charset="0"/>
              </a:rPr>
              <a:t> RDM-</a:t>
            </a:r>
            <a:r>
              <a:rPr lang="en-US" dirty="0" err="1">
                <a:latin typeface="UGent Panno Text Normal" panose="02000506040000040003" pitchFamily="2" charset="0"/>
              </a:rPr>
              <a:t>beleid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Inspiratie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nodig</a:t>
            </a:r>
            <a:r>
              <a:rPr lang="en-US" dirty="0"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DCC’s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3"/>
              </a:rPr>
              <a:t>Checklist for a Data Management Plan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(2013)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4"/>
              </a:rPr>
              <a:t>Datamanagementplannen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op de SURF Research Data Wiki (2014)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Recent: </a:t>
            </a:r>
            <a:r>
              <a:rPr lang="en-US" dirty="0" err="1">
                <a:latin typeface="UGent Panno Text Normal" panose="02000506040000040003" pitchFamily="2" charset="0"/>
              </a:rPr>
              <a:t>harmonisering</a:t>
            </a:r>
            <a:r>
              <a:rPr lang="en-US" dirty="0">
                <a:latin typeface="UGent Panno Text Normal" panose="02000506040000040003" pitchFamily="2" charset="0"/>
              </a:rPr>
              <a:t> van RDM-</a:t>
            </a:r>
            <a:r>
              <a:rPr lang="en-US" dirty="0" err="1">
                <a:latin typeface="UGent Panno Text Normal" panose="02000506040000040003" pitchFamily="2" charset="0"/>
              </a:rPr>
              <a:t>vereisten</a:t>
            </a:r>
            <a:r>
              <a:rPr lang="en-US" dirty="0">
                <a:latin typeface="UGent Panno Text Normal" panose="02000506040000040003" pitchFamily="2" charset="0"/>
              </a:rPr>
              <a:t> (Science Europe)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set van “core requirements”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DMP’s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als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basis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sjablonen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aanvullingen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mogelijk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naargelang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discipline,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nationale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lokale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context…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  <a:p>
            <a:endParaRPr lang="en-US" dirty="0"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58044-814A-C24E-91DB-CA40DAEF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962" y="3034667"/>
            <a:ext cx="2257425" cy="3207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54B02-D4BB-1D45-9567-C6D08C47A042}"/>
              </a:ext>
            </a:extLst>
          </p:cNvPr>
          <p:cNvSpPr/>
          <p:nvPr/>
        </p:nvSpPr>
        <p:spPr>
          <a:xfrm>
            <a:off x="9289253" y="6308209"/>
            <a:ext cx="2559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UGent Panno Text Normal" panose="02000506040000040003" pitchFamily="2" charset="0"/>
                <a:hlinkClick r:id="rId6"/>
              </a:rPr>
              <a:t>https://</a:t>
            </a:r>
            <a:r>
              <a:rPr lang="en-US" sz="900" dirty="0" err="1">
                <a:latin typeface="UGent Panno Text Normal" panose="02000506040000040003" pitchFamily="2" charset="0"/>
                <a:hlinkClick r:id="rId6"/>
              </a:rPr>
              <a:t>www.scienceeurope.org</a:t>
            </a:r>
            <a:r>
              <a:rPr lang="en-US" sz="900" dirty="0">
                <a:latin typeface="UGent Panno Text Normal" panose="02000506040000040003" pitchFamily="2" charset="0"/>
                <a:hlinkClick r:id="rId6"/>
              </a:rPr>
              <a:t>/</a:t>
            </a:r>
            <a:r>
              <a:rPr lang="en-US" sz="900" dirty="0" err="1">
                <a:latin typeface="UGent Panno Text Normal" panose="02000506040000040003" pitchFamily="2" charset="0"/>
                <a:hlinkClick r:id="rId6"/>
              </a:rPr>
              <a:t>wp</a:t>
            </a:r>
            <a:r>
              <a:rPr lang="en-US" sz="900" dirty="0">
                <a:latin typeface="UGent Panno Text Normal" panose="02000506040000040003" pitchFamily="2" charset="0"/>
                <a:hlinkClick r:id="rId6"/>
              </a:rPr>
              <a:t>-content/uploads/2018/12/</a:t>
            </a:r>
            <a:r>
              <a:rPr lang="en-US" sz="900" dirty="0" err="1">
                <a:latin typeface="UGent Panno Text Normal" panose="02000506040000040003" pitchFamily="2" charset="0"/>
                <a:hlinkClick r:id="rId6"/>
              </a:rPr>
              <a:t>SE_RDM_Practical_Guide_Final.pdf</a:t>
            </a:r>
            <a:endParaRPr lang="en-US" sz="900" dirty="0">
              <a:latin typeface="UGent Panno Text Normal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3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BE5F-82C3-1945-92B1-6411A171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3. Online planning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EF068-95C4-D041-945A-4FDBF312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Helpen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onderzoekers</a:t>
            </a:r>
            <a:r>
              <a:rPr lang="en-US" dirty="0">
                <a:latin typeface="UGent Panno Text Normal" panose="02000506040000040003" pitchFamily="2" charset="0"/>
              </a:rPr>
              <a:t> met </a:t>
            </a:r>
            <a:r>
              <a:rPr lang="en-US" dirty="0" err="1">
                <a:latin typeface="UGent Panno Text Normal" panose="02000506040000040003" pitchFamily="2" charset="0"/>
              </a:rPr>
              <a:t>opstellen</a:t>
            </a:r>
            <a:r>
              <a:rPr lang="en-US" dirty="0">
                <a:latin typeface="UGent Panno Text Normal" panose="02000506040000040003" pitchFamily="2" charset="0"/>
              </a:rPr>
              <a:t> van DMP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Bevatten</a:t>
            </a:r>
            <a:r>
              <a:rPr lang="en-US" dirty="0">
                <a:latin typeface="UGent Panno Text Normal" panose="02000506040000040003" pitchFamily="2" charset="0"/>
              </a:rPr>
              <a:t> DMP templates + guidance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gelinkt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financiers/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instellingen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Bijvoorbeeld</a:t>
            </a:r>
            <a:r>
              <a:rPr lang="en-US" dirty="0">
                <a:latin typeface="UGent Panno Text Normal" panose="02000506040000040003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4BEAA-694A-8E44-A2CD-2ED1BBCD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134" y="4780577"/>
            <a:ext cx="2139729" cy="171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CD7F1-ACAC-B64B-B204-13951589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88" y="3350393"/>
            <a:ext cx="3052762" cy="894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B3B29F-54C1-A64D-B436-75FD2012A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338" y="3549550"/>
            <a:ext cx="2568575" cy="6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7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C0CD-16EF-594B-9DE9-4D39087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DMPonline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F727-2B9C-7E40-A54F-CB3E2ABBD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atin typeface="UGent Panno Text Normal" panose="02000506040000040003" pitchFamily="2" charset="0"/>
              </a:rPr>
              <a:t>Open source software </a:t>
            </a:r>
            <a:r>
              <a:rPr lang="en-US" dirty="0" err="1">
                <a:latin typeface="UGent Panno Text Normal" panose="02000506040000040003" pitchFamily="2" charset="0"/>
              </a:rPr>
              <a:t>ontwikkeld</a:t>
            </a:r>
            <a:r>
              <a:rPr lang="en-US" dirty="0">
                <a:latin typeface="UGent Panno Text Normal" panose="02000506040000040003" pitchFamily="2" charset="0"/>
              </a:rPr>
              <a:t> door Digital Curation Centre (VK)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2 </a:t>
            </a:r>
            <a:r>
              <a:rPr lang="en-US" dirty="0" err="1">
                <a:latin typeface="UGent Panno Text Normal" panose="02000506040000040003" pitchFamily="2" charset="0"/>
              </a:rPr>
              <a:t>lokale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instanties</a:t>
            </a:r>
            <a:r>
              <a:rPr lang="en-US" dirty="0">
                <a:latin typeface="UGent Panno Text Normal" panose="02000506040000040003" pitchFamily="2" charset="0"/>
              </a:rPr>
              <a:t> in </a:t>
            </a:r>
            <a:r>
              <a:rPr lang="en-US" dirty="0" err="1">
                <a:latin typeface="UGent Panno Text Normal" panose="02000506040000040003" pitchFamily="2" charset="0"/>
              </a:rPr>
              <a:t>België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       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3"/>
              </a:rPr>
              <a:t>https://dmponline.kuleuven.be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       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4"/>
              </a:rPr>
              <a:t>https://dmponline.be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lvl="2"/>
            <a:endParaRPr lang="en-US" sz="1800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lvl="2"/>
            <a:endParaRPr lang="en-US" sz="1800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marL="914400" lvl="2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UGent Panno Text Normal" panose="02000506040000040003" pitchFamily="2" charset="0"/>
            </a:endParaRP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  <a:latin typeface="UGent Panno Text Normal" panose="02000506040000040003" pitchFamily="2" charset="0"/>
            </a:endParaRPr>
          </a:p>
          <a:p>
            <a:pPr marL="914400" lvl="2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UGent Panno Text Normal" panose="02000506040000040003" pitchFamily="2" charset="0"/>
            </a:endParaRPr>
          </a:p>
          <a:p>
            <a:pPr marL="914400" lvl="2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36499-1A68-E24E-B65D-5D9AE00A5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26" y="2808935"/>
            <a:ext cx="996315" cy="355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7D0AC-2B9E-5A4B-9B5F-1E354DD96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94" y="3245017"/>
            <a:ext cx="1010347" cy="367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9F20A6-0EF4-264C-8635-54B62F52E33A}"/>
              </a:ext>
            </a:extLst>
          </p:cNvPr>
          <p:cNvSpPr txBox="1"/>
          <p:nvPr/>
        </p:nvSpPr>
        <p:spPr>
          <a:xfrm>
            <a:off x="1803013" y="4283061"/>
            <a:ext cx="9396412" cy="2308324"/>
          </a:xfrm>
          <a:prstGeom prst="rect">
            <a:avLst/>
          </a:prstGeom>
          <a:noFill/>
          <a:ln>
            <a:solidFill>
              <a:srgbClr val="F1B839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gezamenlijke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tool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instellingen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binnen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open </a:t>
            </a:r>
            <a:r>
              <a:rPr lang="en-US" b="1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DMPbelgium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  <a:r>
              <a:rPr lang="en-US" b="1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consortium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gemeenschappelijke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funder templates  (H2020, ERC, FWO)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opties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institutionele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‘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customisations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’ (templates, guidance, </a:t>
            </a:r>
            <a:r>
              <a:rPr lang="en-US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antwoordsuggesties</a:t>
            </a:r>
            <a:r>
              <a:rPr lang="en-US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4015-FDBD-1542-8A3E-F46920DEA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223" y="4352883"/>
            <a:ext cx="416887" cy="578329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FF8B1DA5-45B3-CA44-8356-94F3D49D4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52" y="4568688"/>
            <a:ext cx="734492" cy="220709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FBC42A34-62C2-7A44-BA13-64E91EA492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45" y="4307523"/>
            <a:ext cx="446969" cy="669053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299EA9D3-96D2-F446-AD28-10A7E3B196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90" y="4593444"/>
            <a:ext cx="719739" cy="1711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80C941-C260-6246-9298-49EF4563A8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68" y="4466239"/>
            <a:ext cx="416887" cy="419854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A7560F81-56EF-5940-82EF-ACB25002C3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88" y="4516844"/>
            <a:ext cx="860810" cy="318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4D0F09-8617-324E-9DAE-F458FB1F21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9981" y="4490113"/>
            <a:ext cx="788842" cy="3333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6ED31F-1562-BF4D-980D-35356FD70E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0233" y="4515489"/>
            <a:ext cx="724491" cy="2645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040F53-79C1-0245-96CF-E8A1B66A3C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3945" y="4379884"/>
            <a:ext cx="499453" cy="4743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4E575F-329B-3947-81CC-05782E5EAD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2983" y="4515431"/>
            <a:ext cx="1014003" cy="2859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3D81CC0-616A-C145-8A1E-8893B95AE0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3013" y="4268773"/>
            <a:ext cx="930999" cy="7465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A5ED6B-E110-974C-9BDF-2AAEE45ED4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696" y="4482727"/>
            <a:ext cx="1004309" cy="3186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944BBC-5BBE-BC41-ABD1-CA7327DC1C52}"/>
              </a:ext>
            </a:extLst>
          </p:cNvPr>
          <p:cNvSpPr txBox="1"/>
          <p:nvPr/>
        </p:nvSpPr>
        <p:spPr>
          <a:xfrm>
            <a:off x="7427261" y="6231651"/>
            <a:ext cx="3772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rgbClr val="F1B839"/>
                </a:solidFill>
                <a:latin typeface="UGent Panno Text Normal" panose="02000506040000040003" pitchFamily="2" charset="0"/>
              </a:rPr>
              <a:t>meer</a:t>
            </a:r>
            <a:r>
              <a:rPr lang="en-US" sz="1400" dirty="0">
                <a:solidFill>
                  <a:srgbClr val="F1B839"/>
                </a:solidFill>
                <a:latin typeface="UGent Panno Text Normal" panose="02000506040000040003" pitchFamily="2" charset="0"/>
              </a:rPr>
              <a:t> info via </a:t>
            </a:r>
            <a:r>
              <a:rPr lang="en-US" sz="1400" i="1" dirty="0">
                <a:solidFill>
                  <a:srgbClr val="F1B839"/>
                </a:solidFill>
                <a:latin typeface="UGent Panno Text Normal" panose="02000506040000040003" pitchFamily="2" charset="0"/>
                <a:hlinkClick r:id="rId19"/>
              </a:rPr>
              <a:t>What is DMPonline.be?</a:t>
            </a:r>
            <a:endParaRPr lang="en-US" sz="1400" dirty="0">
              <a:solidFill>
                <a:srgbClr val="F1B839"/>
              </a:solidFill>
              <a:latin typeface="UGent Panno Text Normal" panose="02000506040000040003" pitchFamily="2" charset="0"/>
            </a:endParaRPr>
          </a:p>
        </p:txBody>
      </p:sp>
      <p:pic>
        <p:nvPicPr>
          <p:cNvPr id="40" name="Graphic 39" descr="Right Pointing Backhand Index ">
            <a:extLst>
              <a:ext uri="{FF2B5EF4-FFF2-40B4-BE49-F238E27FC236}">
                <a16:creationId xmlns:a16="http://schemas.microsoft.com/office/drawing/2014/main" id="{600D5204-0A58-CB47-9FE5-76F477224B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16786" y="6222258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30A0-5188-D447-993C-DCA74F59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DMPonline.be</a:t>
            </a:r>
            <a:r>
              <a:rPr lang="en-US" dirty="0">
                <a:latin typeface="UGent Panno Text Normal" panose="02000506040000040003" pitchFamily="2" charset="0"/>
              </a:rPr>
              <a:t> – hoe het </a:t>
            </a:r>
            <a:r>
              <a:rPr lang="en-US" dirty="0" err="1">
                <a:latin typeface="UGent Panno Text Normal" panose="02000506040000040003" pitchFamily="2" charset="0"/>
              </a:rPr>
              <a:t>werkt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CCBF-D3E8-7243-AA72-97DAB2AD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UGent Panno Text Normal" panose="02000506040000040003" pitchFamily="2" charset="0"/>
              </a:rPr>
              <a:t>Ga </a:t>
            </a:r>
            <a:r>
              <a:rPr lang="en-US" sz="2000" dirty="0" err="1">
                <a:latin typeface="UGent Panno Text Normal" panose="02000506040000040003" pitchFamily="2" charset="0"/>
              </a:rPr>
              <a:t>naar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>
                <a:latin typeface="UGent Panno Text Normal" panose="02000506040000040003" pitchFamily="2" charset="0"/>
                <a:hlinkClick r:id="rId2"/>
              </a:rPr>
              <a:t>https://dmponline.be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en</a:t>
            </a:r>
            <a:r>
              <a:rPr lang="en-US" sz="2000" dirty="0">
                <a:latin typeface="UGent Panno Text Normal" panose="02000506040000040003" pitchFamily="2" charset="0"/>
              </a:rPr>
              <a:t> log in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EC3DEF-FF5E-4B47-A8ED-AB58702C22B3}"/>
              </a:ext>
            </a:extLst>
          </p:cNvPr>
          <p:cNvSpPr/>
          <p:nvPr/>
        </p:nvSpPr>
        <p:spPr>
          <a:xfrm>
            <a:off x="7400925" y="2423505"/>
            <a:ext cx="400050" cy="333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B1CB8C-EAC8-4642-8E85-9393FE9E326D}"/>
              </a:ext>
            </a:extLst>
          </p:cNvPr>
          <p:cNvSpPr/>
          <p:nvPr/>
        </p:nvSpPr>
        <p:spPr>
          <a:xfrm>
            <a:off x="7851458" y="2428949"/>
            <a:ext cx="400050" cy="333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A4064-3D1B-BA42-B808-69262DA4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85" y="1904280"/>
            <a:ext cx="6253393" cy="37535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07FBD9-689A-F849-A144-0D9DC0A71AA2}"/>
              </a:ext>
            </a:extLst>
          </p:cNvPr>
          <p:cNvCxnSpPr>
            <a:cxnSpLocks/>
          </p:cNvCxnSpPr>
          <p:nvPr/>
        </p:nvCxnSpPr>
        <p:spPr>
          <a:xfrm flipH="1">
            <a:off x="9001125" y="3714750"/>
            <a:ext cx="7861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96A50-AD15-2545-988E-140003CA295A}"/>
              </a:ext>
            </a:extLst>
          </p:cNvPr>
          <p:cNvSpPr txBox="1"/>
          <p:nvPr/>
        </p:nvSpPr>
        <p:spPr>
          <a:xfrm>
            <a:off x="9787249" y="3488705"/>
            <a:ext cx="2317315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Gent Panno Text Normal" panose="02000506040000040003" pitchFamily="2" charset="0"/>
              </a:rPr>
              <a:t>Log in with your  institutional credentials</a:t>
            </a:r>
            <a:endParaRPr lang="nl-BE" sz="2000" dirty="0">
              <a:solidFill>
                <a:schemeClr val="bg1"/>
              </a:solidFill>
              <a:latin typeface="UGent Panno Text Normal" panose="0200050604000004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6AE0-5D17-5341-8A04-A94298AAE268}"/>
              </a:ext>
            </a:extLst>
          </p:cNvPr>
          <p:cNvSpPr txBox="1"/>
          <p:nvPr/>
        </p:nvSpPr>
        <p:spPr>
          <a:xfrm>
            <a:off x="8918014" y="5909875"/>
            <a:ext cx="2052171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Gent Panno Text Normal" panose="02000506040000040003" pitchFamily="2" charset="0"/>
              </a:rPr>
              <a:t>Or sign in with ORCID </a:t>
            </a:r>
            <a:endParaRPr lang="nl-BE" sz="2000" dirty="0">
              <a:solidFill>
                <a:schemeClr val="bg1"/>
              </a:solidFill>
              <a:latin typeface="UGent Panno Text Normal" panose="0200050604000004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9038B9-D2C6-DB46-B7D3-FFDE27ECF521}"/>
              </a:ext>
            </a:extLst>
          </p:cNvPr>
          <p:cNvCxnSpPr>
            <a:cxnSpLocks/>
          </p:cNvCxnSpPr>
          <p:nvPr/>
        </p:nvCxnSpPr>
        <p:spPr>
          <a:xfrm flipH="1" flipV="1">
            <a:off x="9129713" y="5386318"/>
            <a:ext cx="814387" cy="523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30A0-5188-D447-993C-DCA74F59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DMPonline.be</a:t>
            </a:r>
            <a:r>
              <a:rPr lang="en-US" dirty="0">
                <a:latin typeface="UGent Panno Text Normal" panose="02000506040000040003" pitchFamily="2" charset="0"/>
              </a:rPr>
              <a:t> – hoe het </a:t>
            </a:r>
            <a:r>
              <a:rPr lang="en-US" dirty="0" err="1">
                <a:latin typeface="UGent Panno Text Normal" panose="02000506040000040003" pitchFamily="2" charset="0"/>
              </a:rPr>
              <a:t>werkt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CCBF-D3E8-7243-AA72-97DAB2AD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UGent Panno Text Normal" panose="02000506040000040003" pitchFamily="2" charset="0"/>
              </a:rPr>
              <a:t>Maak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nieuw</a:t>
            </a:r>
            <a:r>
              <a:rPr lang="en-US" sz="2000" dirty="0">
                <a:latin typeface="UGent Panno Text Normal" panose="02000506040000040003" pitchFamily="2" charset="0"/>
              </a:rPr>
              <a:t> plan </a:t>
            </a:r>
            <a:r>
              <a:rPr lang="en-US" sz="2000" dirty="0" err="1">
                <a:latin typeface="UGent Panno Text Normal" panose="02000506040000040003" pitchFamily="2" charset="0"/>
              </a:rPr>
              <a:t>aan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op basis van funder/institutional template &amp; guidance)</a:t>
            </a:r>
          </a:p>
          <a:p>
            <a:pPr>
              <a:spcBef>
                <a:spcPts val="0"/>
              </a:spcBef>
            </a:pPr>
            <a:r>
              <a:rPr lang="en-US" sz="2000" dirty="0" err="1">
                <a:latin typeface="UGent Panno Text Normal" panose="02000506040000040003" pitchFamily="2" charset="0"/>
              </a:rPr>
              <a:t>Beantwoord</a:t>
            </a:r>
            <a:r>
              <a:rPr lang="en-US" sz="2000" dirty="0">
                <a:latin typeface="UGent Panno Text Normal" panose="02000506040000040003" pitchFamily="2" charset="0"/>
              </a:rPr>
              <a:t> de </a:t>
            </a:r>
            <a:r>
              <a:rPr lang="en-US" sz="2000" dirty="0" err="1">
                <a:latin typeface="UGent Panno Text Normal" panose="02000506040000040003" pitchFamily="2" charset="0"/>
              </a:rPr>
              <a:t>vragen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pPr>
              <a:spcBef>
                <a:spcPts val="0"/>
              </a:spcBef>
            </a:pPr>
            <a:r>
              <a:rPr lang="en-US" sz="2000" dirty="0" err="1">
                <a:latin typeface="UGent Panno Text Normal" panose="02000506040000040003" pitchFamily="2" charset="0"/>
              </a:rPr>
              <a:t>Deel</a:t>
            </a:r>
            <a:r>
              <a:rPr lang="en-US" sz="2000" dirty="0">
                <a:latin typeface="UGent Panno Text Normal" panose="02000506040000040003" pitchFamily="2" charset="0"/>
              </a:rPr>
              <a:t> plan met </a:t>
            </a:r>
            <a:r>
              <a:rPr lang="en-US" sz="2000" dirty="0" err="1">
                <a:latin typeface="UGent Panno Text Normal" panose="02000506040000040003" pitchFamily="2" charset="0"/>
              </a:rPr>
              <a:t>anderen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verschillende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‘permission levels’</a:t>
            </a:r>
          </a:p>
          <a:p>
            <a:pPr>
              <a:spcBef>
                <a:spcPts val="0"/>
              </a:spcBef>
            </a:pPr>
            <a:r>
              <a:rPr lang="en-US" sz="2000" dirty="0" err="1">
                <a:latin typeface="UGent Panno Text Normal" panose="02000506040000040003" pitchFamily="2" charset="0"/>
              </a:rPr>
              <a:t>Exporteer</a:t>
            </a:r>
            <a:r>
              <a:rPr lang="en-US" sz="2000" dirty="0">
                <a:latin typeface="UGent Panno Text Normal" panose="02000506040000040003" pitchFamily="2" charset="0"/>
              </a:rPr>
              <a:t> plan in </a:t>
            </a:r>
            <a:r>
              <a:rPr lang="en-US" sz="2000" dirty="0" err="1">
                <a:latin typeface="UGent Panno Text Normal" panose="02000506040000040003" pitchFamily="2" charset="0"/>
              </a:rPr>
              <a:t>formaat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naar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keuze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txt,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docx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PDF</a:t>
            </a:r>
          </a:p>
          <a:p>
            <a:pPr>
              <a:spcBef>
                <a:spcPts val="0"/>
              </a:spcBef>
            </a:pPr>
            <a:r>
              <a:rPr lang="en-US" sz="2000" dirty="0" err="1">
                <a:latin typeface="UGent Panno Text Normal" panose="02000506040000040003" pitchFamily="2" charset="0"/>
              </a:rPr>
              <a:t>Opgelet</a:t>
            </a:r>
            <a:r>
              <a:rPr lang="en-US" sz="2000" dirty="0">
                <a:latin typeface="UGent Panno Text Normal" panose="02000506040000040003" pitchFamily="2" charset="0"/>
              </a:rPr>
              <a:t>: </a:t>
            </a:r>
            <a:r>
              <a:rPr lang="en-US" sz="2000" dirty="0" err="1">
                <a:latin typeface="UGent Panno Text Normal" panose="02000506040000040003" pitchFamily="2" charset="0"/>
              </a:rPr>
              <a:t>beperktere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gebruiksrechten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voor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externe</a:t>
            </a:r>
            <a:r>
              <a:rPr lang="en-US" sz="2000" dirty="0">
                <a:latin typeface="UGent Panno Text Normal" panose="02000506040000040003" pitchFamily="2" charset="0"/>
              </a:rPr>
              <a:t> </a:t>
            </a:r>
            <a:r>
              <a:rPr lang="en-US" sz="2000" dirty="0" err="1">
                <a:latin typeface="UGent Panno Text Normal" panose="02000506040000040003" pitchFamily="2" charset="0"/>
              </a:rPr>
              <a:t>gebruikers</a:t>
            </a:r>
            <a:r>
              <a:rPr lang="en-US" sz="2000" dirty="0">
                <a:latin typeface="UGent Panno Text Normal" panose="02000506040000040003" pitchFamily="2" charset="0"/>
              </a:rPr>
              <a:t>! </a:t>
            </a:r>
            <a:endParaRPr lang="en-US" dirty="0"/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EED7DB-509B-BE43-85F6-B15BA6306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770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EFAE2-DE5A-BA49-A4E6-D5E5FDBEF880}"/>
              </a:ext>
            </a:extLst>
          </p:cNvPr>
          <p:cNvSpPr txBox="1"/>
          <p:nvPr/>
        </p:nvSpPr>
        <p:spPr>
          <a:xfrm>
            <a:off x="9126604" y="1272316"/>
            <a:ext cx="183190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Progress indicator</a:t>
            </a:r>
            <a:endParaRPr lang="nl-BE" sz="2000" dirty="0">
              <a:latin typeface="UGent Panno Text Normal" panose="0200050604000004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E84A6-BF1F-FB41-BD0C-891BD23347DC}"/>
              </a:ext>
            </a:extLst>
          </p:cNvPr>
          <p:cNvSpPr txBox="1"/>
          <p:nvPr/>
        </p:nvSpPr>
        <p:spPr>
          <a:xfrm>
            <a:off x="11118477" y="2223450"/>
            <a:ext cx="907783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Section</a:t>
            </a:r>
            <a:endParaRPr lang="nl-BE" sz="2000" dirty="0">
              <a:latin typeface="UGent Panno Text Normal" panose="0200050604000004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01229-5861-F348-8D9A-2ED4924952B6}"/>
              </a:ext>
            </a:extLst>
          </p:cNvPr>
          <p:cNvSpPr txBox="1"/>
          <p:nvPr/>
        </p:nvSpPr>
        <p:spPr>
          <a:xfrm>
            <a:off x="4588925" y="4329791"/>
            <a:ext cx="97770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7C17F-BC2A-DC48-8DB2-FC0E54998859}"/>
              </a:ext>
            </a:extLst>
          </p:cNvPr>
          <p:cNvSpPr txBox="1"/>
          <p:nvPr/>
        </p:nvSpPr>
        <p:spPr>
          <a:xfrm>
            <a:off x="6405506" y="6008196"/>
            <a:ext cx="1617763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Write down your answer here</a:t>
            </a:r>
            <a:endParaRPr lang="nl-BE" sz="2000" dirty="0">
              <a:latin typeface="UGent Panno Text Normal" panose="0200050604000004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B78F4-4BF3-4E42-9ECB-9837AFC1B6B0}"/>
              </a:ext>
            </a:extLst>
          </p:cNvPr>
          <p:cNvSpPr txBox="1"/>
          <p:nvPr/>
        </p:nvSpPr>
        <p:spPr>
          <a:xfrm>
            <a:off x="10835012" y="3801726"/>
            <a:ext cx="1343716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Leave a comment for collaborators</a:t>
            </a:r>
            <a:endParaRPr lang="nl-BE" sz="2000" dirty="0">
              <a:latin typeface="UGent Panno Text Normal" panose="0200050604000004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AC4C-D977-324E-B3DF-0E0BF3698542}"/>
              </a:ext>
            </a:extLst>
          </p:cNvPr>
          <p:cNvSpPr txBox="1"/>
          <p:nvPr/>
        </p:nvSpPr>
        <p:spPr>
          <a:xfrm>
            <a:off x="10110756" y="5671316"/>
            <a:ext cx="182610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UGent Panno Text Normal" panose="02000506040000040003" pitchFamily="2" charset="0"/>
              </a:rPr>
              <a:t>Custom guidance from funder, university, group…</a:t>
            </a:r>
            <a:endParaRPr lang="nl-BE" sz="2000" dirty="0">
              <a:latin typeface="UGent Panno Text Normal" panose="02000506040000040003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220A59-7B36-6247-85E4-0ADFB3E76665}"/>
              </a:ext>
            </a:extLst>
          </p:cNvPr>
          <p:cNvCxnSpPr>
            <a:cxnSpLocks/>
          </p:cNvCxnSpPr>
          <p:nvPr/>
        </p:nvCxnSpPr>
        <p:spPr>
          <a:xfrm flipH="1">
            <a:off x="9529763" y="1676400"/>
            <a:ext cx="482666" cy="363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91657-682A-864E-B22E-B7458461D1DA}"/>
              </a:ext>
            </a:extLst>
          </p:cNvPr>
          <p:cNvCxnSpPr>
            <a:cxnSpLocks/>
          </p:cNvCxnSpPr>
          <p:nvPr/>
        </p:nvCxnSpPr>
        <p:spPr>
          <a:xfrm flipH="1">
            <a:off x="9813038" y="2423505"/>
            <a:ext cx="1292268" cy="1118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485AE9-53C4-D945-8B7C-0856B4035277}"/>
              </a:ext>
            </a:extLst>
          </p:cNvPr>
          <p:cNvCxnSpPr>
            <a:cxnSpLocks/>
          </p:cNvCxnSpPr>
          <p:nvPr/>
        </p:nvCxnSpPr>
        <p:spPr>
          <a:xfrm flipV="1">
            <a:off x="5327584" y="3854854"/>
            <a:ext cx="330397" cy="4689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D35C58-AE91-7A44-8CBE-5CF2B8B1BACA}"/>
              </a:ext>
            </a:extLst>
          </p:cNvPr>
          <p:cNvCxnSpPr/>
          <p:nvPr/>
        </p:nvCxnSpPr>
        <p:spPr>
          <a:xfrm flipV="1">
            <a:off x="7208127" y="5671316"/>
            <a:ext cx="6260" cy="336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2E1792-F896-1D47-8E8D-F8E9DEE22632}"/>
              </a:ext>
            </a:extLst>
          </p:cNvPr>
          <p:cNvCxnSpPr>
            <a:cxnSpLocks/>
          </p:cNvCxnSpPr>
          <p:nvPr/>
        </p:nvCxnSpPr>
        <p:spPr>
          <a:xfrm flipH="1" flipV="1">
            <a:off x="9813038" y="3840566"/>
            <a:ext cx="1032703" cy="200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93C26-B0FA-A740-9120-B0C6C595696D}"/>
              </a:ext>
            </a:extLst>
          </p:cNvPr>
          <p:cNvCxnSpPr>
            <a:cxnSpLocks/>
          </p:cNvCxnSpPr>
          <p:nvPr/>
        </p:nvCxnSpPr>
        <p:spPr>
          <a:xfrm flipH="1" flipV="1">
            <a:off x="10701338" y="4833603"/>
            <a:ext cx="445715" cy="8377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6EC3DEF-FF5E-4B47-A8ED-AB58702C22B3}"/>
              </a:ext>
            </a:extLst>
          </p:cNvPr>
          <p:cNvSpPr/>
          <p:nvPr/>
        </p:nvSpPr>
        <p:spPr>
          <a:xfrm>
            <a:off x="7400925" y="2423505"/>
            <a:ext cx="400050" cy="333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B1CB8C-EAC8-4642-8E85-9393FE9E326D}"/>
              </a:ext>
            </a:extLst>
          </p:cNvPr>
          <p:cNvSpPr/>
          <p:nvPr/>
        </p:nvSpPr>
        <p:spPr>
          <a:xfrm>
            <a:off x="7851458" y="2428949"/>
            <a:ext cx="400050" cy="333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4. DMP-</a:t>
            </a:r>
            <a:r>
              <a:rPr lang="en-US" dirty="0" err="1">
                <a:latin typeface="UGent Panno Text Normal" panose="02000506040000040003" pitchFamily="2" charset="0"/>
              </a:rPr>
              <a:t>voorbeelden</a:t>
            </a:r>
            <a:endParaRPr lang="nl-BE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UGent Panno Text Normal" panose="02000506040000040003" pitchFamily="2" charset="0"/>
              </a:rPr>
              <a:t>Leg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collectie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aan</a:t>
            </a:r>
            <a:r>
              <a:rPr lang="en-US" dirty="0"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latin typeface="UGent Panno Text Normal" panose="02000506040000040003" pitchFamily="2" charset="0"/>
              </a:rPr>
              <a:t>ingevulde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plannen</a:t>
            </a:r>
            <a:endParaRPr lang="en-US" dirty="0">
              <a:latin typeface="UGent Panno Text Normal" panose="02000506040000040003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latin typeface="UGent Panno Text Normal" panose="02000506040000040003" pitchFamily="2" charset="0"/>
              </a:rPr>
              <a:t>Bestaande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voorbeelden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ook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vinden</a:t>
            </a:r>
            <a:r>
              <a:rPr lang="en-US" dirty="0">
                <a:latin typeface="UGent Panno Text Normal" panose="02000506040000040003" pitchFamily="2" charset="0"/>
              </a:rPr>
              <a:t> via </a:t>
            </a:r>
            <a:r>
              <a:rPr lang="en-US" dirty="0" err="1">
                <a:latin typeface="UGent Panno Text Normal" panose="02000506040000040003" pitchFamily="2" charset="0"/>
              </a:rPr>
              <a:t>o.a</a:t>
            </a:r>
            <a:r>
              <a:rPr lang="en-US" dirty="0">
                <a:latin typeface="UGent Panno Text Normal" panose="02000506040000040003" pitchFamily="2" charset="0"/>
              </a:rPr>
              <a:t>.:  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Digital Curation Centre (DCC)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website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latin typeface="UGent Panno Text Normal" panose="02000506040000040003" pitchFamily="2" charset="0"/>
              </a:rPr>
              <a:t>     </a:t>
            </a:r>
            <a:r>
              <a:rPr lang="en-US" sz="2000" dirty="0">
                <a:latin typeface="UGent Panno Text Normal" panose="02000506040000040003" pitchFamily="2" charset="0"/>
                <a:hlinkClick r:id="rId3"/>
              </a:rPr>
              <a:t>http://www.dcc.ac.uk/resources/data-management-plans/guidance-examples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LIBER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DMP Catalogue (incl.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evaluatie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latin typeface="UGent Panno Text Normal" panose="02000506040000040003" pitchFamily="2" charset="0"/>
              </a:rPr>
              <a:t>     </a:t>
            </a:r>
            <a:r>
              <a:rPr lang="en-US" sz="2000" dirty="0">
                <a:latin typeface="UGent Panno Text Normal" panose="02000506040000040003" pitchFamily="2" charset="0"/>
                <a:hlinkClick r:id="rId4"/>
              </a:rPr>
              <a:t>https://libereurope.eu/dmpcatalogue/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DMP’s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gepubliceerd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RIO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(Research Ideas and Outcomes OA journal)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latin typeface="UGent Panno Text Normal" panose="02000506040000040003" pitchFamily="2" charset="0"/>
              </a:rPr>
              <a:t>     </a:t>
            </a:r>
            <a:r>
              <a:rPr lang="en-US" sz="2000" dirty="0">
                <a:latin typeface="UGent Panno Text Normal" panose="02000506040000040003" pitchFamily="2" charset="0"/>
                <a:hlinkClick r:id="rId5"/>
              </a:rPr>
              <a:t>http://riojournal.com/browse_user_collection_documents?collection_id=3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‘Public DMPs’ op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DCC’s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DMPonline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website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(let op: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niet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gereviewd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!)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6"/>
              </a:rPr>
              <a:t>https://dmponline.dcc.ac.uk/public_plans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750F40F2-DB6C-5042-86CA-6165CFB8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4125" y="4826000"/>
            <a:ext cx="16668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6787-95BA-F44F-9F40-6572619B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5. (P)</a:t>
            </a:r>
            <a:r>
              <a:rPr lang="en-US" dirty="0" err="1">
                <a:latin typeface="UGent Panno Text Normal" panose="02000506040000040003" pitchFamily="2" charset="0"/>
              </a:rPr>
              <a:t>reviewen</a:t>
            </a:r>
            <a:r>
              <a:rPr lang="en-US" dirty="0">
                <a:latin typeface="UGent Panno Text Normal" panose="02000506040000040003" pitchFamily="2" charset="0"/>
              </a:rPr>
              <a:t> van DMP’s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1ECB-5A3D-514D-8B42-6591BB85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Gent Panno Text Normal" panose="02000506040000040003" pitchFamily="2" charset="0"/>
              </a:rPr>
              <a:t>DMP’s </a:t>
            </a:r>
            <a:r>
              <a:rPr lang="en-US" dirty="0" err="1">
                <a:latin typeface="UGent Panno Text Normal" panose="02000506040000040003" pitchFamily="2" charset="0"/>
              </a:rPr>
              <a:t>weinig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zinvol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zonder</a:t>
            </a:r>
            <a:r>
              <a:rPr lang="en-US" dirty="0">
                <a:latin typeface="UGent Panno Text Normal" panose="02000506040000040003" pitchFamily="2" charset="0"/>
              </a:rPr>
              <a:t> feedback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Vraagt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behoorlijke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inspanning</a:t>
            </a:r>
            <a:r>
              <a:rPr lang="en-US" dirty="0">
                <a:latin typeface="UGent Panno Text Normal" panose="02000506040000040003" pitchFamily="2" charset="0"/>
              </a:rPr>
              <a:t> qua </a:t>
            </a:r>
            <a:r>
              <a:rPr lang="en-US" dirty="0" err="1">
                <a:latin typeface="UGent Panno Text Normal" panose="02000506040000040003" pitchFamily="2" charset="0"/>
              </a:rPr>
              <a:t>tijd</a:t>
            </a:r>
            <a:endParaRPr lang="en-US" dirty="0"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Vergt</a:t>
            </a:r>
            <a:r>
              <a:rPr lang="en-US" dirty="0">
                <a:latin typeface="UGent Panno Text Normal" panose="02000506040000040003" pitchFamily="2" charset="0"/>
              </a:rPr>
              <a:t> de </a:t>
            </a:r>
            <a:r>
              <a:rPr lang="en-US" dirty="0" err="1">
                <a:latin typeface="UGent Panno Text Normal" panose="02000506040000040003" pitchFamily="2" charset="0"/>
              </a:rPr>
              <a:t>nodige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competenties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o.a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kennis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van RDM,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inzicht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ethisch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juridisch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kader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van)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wetenschappelijk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onderzoek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soms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input van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specialisten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nodig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!  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Maar </a:t>
            </a:r>
            <a:r>
              <a:rPr lang="en-US" dirty="0" err="1">
                <a:latin typeface="UGent Panno Text Normal" panose="02000506040000040003" pitchFamily="2" charset="0"/>
              </a:rPr>
              <a:t>ook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opportuniteit</a:t>
            </a:r>
            <a:r>
              <a:rPr lang="en-US" dirty="0">
                <a:latin typeface="UGent Panno Text Normal" panose="02000506040000040003" pitchFamily="2" charset="0"/>
              </a:rPr>
              <a:t> om eigen RDM-</a:t>
            </a:r>
            <a:r>
              <a:rPr lang="en-US" dirty="0" err="1">
                <a:latin typeface="UGent Panno Text Normal" panose="02000506040000040003" pitchFamily="2" charset="0"/>
              </a:rPr>
              <a:t>competenties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verbeteren</a:t>
            </a:r>
            <a:r>
              <a:rPr lang="en-US" dirty="0">
                <a:latin typeface="UGent Panno Text Normal" panose="02000506040000040003" pitchFamily="2" charset="0"/>
              </a:rPr>
              <a:t>! </a:t>
            </a:r>
          </a:p>
        </p:txBody>
      </p:sp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E0E126EF-A546-F24E-B3A9-64B4C333C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275" y="4783138"/>
            <a:ext cx="1709737" cy="17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C174-E9AF-9145-B11D-BCF2E142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Wat </a:t>
            </a:r>
            <a:r>
              <a:rPr lang="en-US" dirty="0" err="1">
                <a:latin typeface="UGent Panno Text Normal" panose="02000506040000040003" pitchFamily="2" charset="0"/>
              </a:rPr>
              <a:t>kenmerkt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goed</a:t>
            </a:r>
            <a:r>
              <a:rPr lang="en-US" dirty="0">
                <a:latin typeface="UGent Panno Text Normal" panose="02000506040000040003" pitchFamily="2" charset="0"/>
              </a:rPr>
              <a:t> DMP?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9205-B250-E042-8B8A-26647599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Geen</a:t>
            </a:r>
            <a:r>
              <a:rPr lang="en-US" dirty="0">
                <a:latin typeface="UGent Panno Text Normal" panose="02000506040000040003" pitchFamily="2" charset="0"/>
              </a:rPr>
              <a:t> absolute </a:t>
            </a:r>
            <a:r>
              <a:rPr lang="en-US" dirty="0" err="1">
                <a:latin typeface="UGent Panno Text Normal" panose="02000506040000040003" pitchFamily="2" charset="0"/>
              </a:rPr>
              <a:t>juiste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antwoorden</a:t>
            </a:r>
            <a:endParaRPr lang="en-US" dirty="0"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Belangrijk</a:t>
            </a:r>
            <a:r>
              <a:rPr lang="en-US" dirty="0">
                <a:latin typeface="UGent Panno Text Normal" panose="02000506040000040003" pitchFamily="2" charset="0"/>
              </a:rPr>
              <a:t> is </a:t>
            </a:r>
            <a:r>
              <a:rPr lang="en-US" dirty="0" err="1">
                <a:latin typeface="UGent Panno Text Normal" panose="02000506040000040003" pitchFamily="2" charset="0"/>
              </a:rPr>
              <a:t>bewijs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dat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onderzoeker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zich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goed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bewust</a:t>
            </a:r>
            <a:r>
              <a:rPr lang="en-US" dirty="0">
                <a:latin typeface="UGent Panno Text Normal" panose="02000506040000040003" pitchFamily="2" charset="0"/>
              </a:rPr>
              <a:t> is van RDM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Waarop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letten</a:t>
            </a:r>
            <a:r>
              <a:rPr lang="en-US" dirty="0"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DMP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geschikt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termen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van 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volgen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relevante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standaarden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overeenstemming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met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normen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in het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vakgebied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gebruik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bestaande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lokale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voorzieningen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DMP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implementeerbaar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voldoende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specifieke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gedetailleerde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informatie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gemaakte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keuzes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toegangsrestricties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voldoende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gerechtvaardigd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advies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ingewonnen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waar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nodig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? 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AC73C-2C29-6E41-BC97-5448181D2491}"/>
              </a:ext>
            </a:extLst>
          </p:cNvPr>
          <p:cNvSpPr txBox="1"/>
          <p:nvPr/>
        </p:nvSpPr>
        <p:spPr>
          <a:xfrm>
            <a:off x="7758113" y="6365875"/>
            <a:ext cx="425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UGent Panno Text Normal" panose="02000506040000040003" pitchFamily="2" charset="0"/>
              </a:rPr>
              <a:t>Uit</a:t>
            </a:r>
            <a:r>
              <a:rPr lang="en-US" sz="1400" dirty="0">
                <a:latin typeface="UGent Panno Text Normal" panose="02000506040000040003" pitchFamily="2" charset="0"/>
              </a:rPr>
              <a:t> Sarah Jones (2016), </a:t>
            </a:r>
            <a:r>
              <a:rPr lang="en-US" sz="1400" i="1" dirty="0">
                <a:latin typeface="UGent Panno Text Normal" panose="02000506040000040003" pitchFamily="2" charset="0"/>
                <a:hlinkClick r:id="rId2"/>
              </a:rPr>
              <a:t>Reviewing Data Management Plans </a:t>
            </a:r>
            <a:r>
              <a:rPr lang="en-US" sz="1400" dirty="0">
                <a:latin typeface="UGent Panno Text Normal" panose="02000506040000040003" pitchFamily="2" charset="0"/>
              </a:rPr>
              <a:t>. CC-BY</a:t>
            </a:r>
          </a:p>
        </p:txBody>
      </p:sp>
    </p:spTree>
    <p:extLst>
      <p:ext uri="{BB962C8B-B14F-4D97-AF65-F5344CB8AC3E}">
        <p14:creationId xmlns:p14="http://schemas.microsoft.com/office/powerpoint/2010/main" val="13978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235B-9AB5-5D4B-B2FA-78B5630B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Tip: </a:t>
            </a:r>
            <a:r>
              <a:rPr lang="en-US" dirty="0" err="1">
                <a:latin typeface="UGent Panno Text Normal" panose="02000506040000040003" pitchFamily="2" charset="0"/>
              </a:rPr>
              <a:t>gebruik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‘DMP review rubric’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DA62-14B0-C349-BC51-1F1B35359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Concept </a:t>
            </a:r>
            <a:r>
              <a:rPr lang="en-US" dirty="0" err="1">
                <a:latin typeface="UGent Panno Text Normal" panose="02000506040000040003" pitchFamily="2" charset="0"/>
              </a:rPr>
              <a:t>initieel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ontwikkeld</a:t>
            </a:r>
            <a:r>
              <a:rPr lang="en-US" dirty="0">
                <a:latin typeface="UGent Panno Text Normal" panose="02000506040000040003" pitchFamily="2" charset="0"/>
              </a:rPr>
              <a:t> in DART project (VS) 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Helpt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evaluatie</a:t>
            </a:r>
            <a:r>
              <a:rPr lang="en-US" dirty="0">
                <a:latin typeface="UGent Panno Text Normal" panose="02000506040000040003" pitchFamily="2" charset="0"/>
              </a:rPr>
              <a:t> van DMP’s </a:t>
            </a:r>
            <a:r>
              <a:rPr lang="en-US" dirty="0" err="1">
                <a:latin typeface="UGent Panno Text Normal" panose="02000506040000040003" pitchFamily="2" charset="0"/>
              </a:rPr>
              <a:t>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standaardiseren</a:t>
            </a:r>
            <a:endParaRPr lang="en-US" dirty="0">
              <a:latin typeface="UGent Panno Text Normal" panose="02000506040000040003" pitchFamily="2" charset="0"/>
            </a:endParaRPr>
          </a:p>
          <a:p>
            <a:r>
              <a:rPr lang="en-US" dirty="0">
                <a:latin typeface="UGent Panno Text Normal" panose="02000506040000040003" pitchFamily="2" charset="0"/>
              </a:rPr>
              <a:t>Matrix met performance criteria + performance levels 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1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3651-B612-6B4D-A56F-C40914BF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Basisstructuur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489570-6E2E-0A41-A34E-F1BAD0611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570508"/>
              </p:ext>
            </p:extLst>
          </p:nvPr>
        </p:nvGraphicFramePr>
        <p:xfrm>
          <a:off x="838200" y="1825625"/>
          <a:ext cx="105156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355428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705733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760145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00589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 Normal" panose="02000506040000040003" pitchFamily="2" charset="0"/>
                        </a:rPr>
                        <a:t>PERFORMANCE LEVELS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1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PERFORMANCE CRITERIA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afh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. van template/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vereisten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Complete/detailed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Addressed issue, but incomplete/too vague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Gent Panno Text Normal" panose="02000506040000040003" pitchFamily="2" charset="0"/>
                        </a:rPr>
                        <a:t>Did not address issue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3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Gent Panno Text Normal" panose="02000506040000040003" pitchFamily="2" charset="0"/>
                        </a:rPr>
                        <a:t>1.  Describes what </a:t>
                      </a:r>
                      <a:r>
                        <a:rPr lang="en-US" sz="1600" b="1" dirty="0">
                          <a:latin typeface="UGent Panno Text Normal" panose="02000506040000040003" pitchFamily="2" charset="0"/>
                        </a:rPr>
                        <a:t>types of data </a:t>
                      </a:r>
                      <a:r>
                        <a:rPr lang="en-US" sz="1600" dirty="0">
                          <a:latin typeface="UGent Panno Text Normal" panose="02000506040000040003" pitchFamily="2" charset="0"/>
                        </a:rPr>
                        <a:t>will be collected/generated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Clearly describes data type(s)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Some details about data types are provided, but not enough for someone outside the project to fully understand what sort of data are involved.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No details about data types are provided.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85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Gent Panno Text Normal" panose="02000506040000040003" pitchFamily="2" charset="0"/>
                        </a:rPr>
                        <a:t>2. Describes what </a:t>
                      </a:r>
                      <a:r>
                        <a:rPr lang="en-US" sz="1600" b="1" dirty="0">
                          <a:latin typeface="UGent Panno Text Normal" panose="02000506040000040003" pitchFamily="2" charset="0"/>
                        </a:rPr>
                        <a:t>file formats </a:t>
                      </a:r>
                      <a:r>
                        <a:rPr lang="en-US" sz="1600" dirty="0">
                          <a:latin typeface="UGent Panno Text Normal" panose="02000506040000040003" pitchFamily="2" charset="0"/>
                        </a:rPr>
                        <a:t>will be used for the data</a:t>
                      </a:r>
                      <a:endParaRPr lang="en-US" sz="1600" b="1" dirty="0">
                        <a:latin typeface="UGent Panno Text Normal" panose="02000506040000040003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Clearly describes file formats in which data will be stored, and explains why.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Only partially describes file formats used and/or the rationale.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UGent Panno Text Normal" panose="02000506040000040003" pitchFamily="2" charset="0"/>
                        </a:rPr>
                        <a:t>Does not describe file formats used.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7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Gent Panno Text Normal" panose="02000506040000040003" pitchFamily="2" charset="0"/>
                        </a:rPr>
                        <a:t>3.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UGent Panno Text Normal" panose="02000506040000040003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UGent Panno Text Normal" panose="02000506040000040003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UGent Panno Text Normal" panose="02000506040000040003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05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6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8B94-1C88-FF44-9301-CF6F64F7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41A7-C09F-6747-BD28-8581B19B8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Wat is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DMP?  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Waarom</a:t>
            </a:r>
            <a:r>
              <a:rPr lang="en-US" dirty="0">
                <a:latin typeface="UGent Panno Text Normal" panose="02000506040000040003" pitchFamily="2" charset="0"/>
              </a:rPr>
              <a:t> is data management planning </a:t>
            </a:r>
            <a:r>
              <a:rPr lang="en-US" dirty="0" err="1">
                <a:latin typeface="UGent Panno Text Normal" panose="02000506040000040003" pitchFamily="2" charset="0"/>
              </a:rPr>
              <a:t>belangrijk</a:t>
            </a:r>
            <a:r>
              <a:rPr lang="en-US" dirty="0">
                <a:latin typeface="UGent Panno Text Normal" panose="02000506040000040003" pitchFamily="2" charset="0"/>
              </a:rPr>
              <a:t>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RDM-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bewustzijn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vergroten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duurzame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toegankelijke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/FAIR data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verzekeren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tijd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besparen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problemen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voorkomen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identificeren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benodigde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middelen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/expertise..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compliance met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externe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vereisten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6DC9EC3-5938-0341-89B2-1C092F2E4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874074"/>
              </p:ext>
            </p:extLst>
          </p:nvPr>
        </p:nvGraphicFramePr>
        <p:xfrm>
          <a:off x="6262842" y="2141537"/>
          <a:ext cx="6067271" cy="446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6">
            <a:hlinkClick r:id="rId8"/>
            <a:extLst>
              <a:ext uri="{FF2B5EF4-FFF2-40B4-BE49-F238E27FC236}">
                <a16:creationId xmlns:a16="http://schemas.microsoft.com/office/drawing/2014/main" id="{6CC9E86E-5A0A-514E-B592-902AE46175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58" y="3946230"/>
            <a:ext cx="1246865" cy="12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4BCF40-C101-4F44-AFEB-1B979EC09378}"/>
              </a:ext>
            </a:extLst>
          </p:cNvPr>
          <p:cNvSpPr txBox="1"/>
          <p:nvPr/>
        </p:nvSpPr>
        <p:spPr>
          <a:xfrm>
            <a:off x="10272687" y="2141537"/>
            <a:ext cx="2057426" cy="444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000" dirty="0">
                <a:solidFill>
                  <a:schemeClr val="accent4"/>
                </a:solidFill>
                <a:latin typeface="UGent Panno Text Normal" panose="02000506040000040003" pitchFamily="2" charset="0"/>
              </a:rPr>
              <a:t>Tijdens project</a:t>
            </a:r>
            <a:endParaRPr lang="en-US" sz="2000" dirty="0">
              <a:solidFill>
                <a:schemeClr val="accent4"/>
              </a:solidFill>
              <a:latin typeface="UGent Panno Text Normal" panose="0200050604000004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1A2E4-2428-DA42-ADEF-C29BE54442F2}"/>
              </a:ext>
            </a:extLst>
          </p:cNvPr>
          <p:cNvSpPr txBox="1"/>
          <p:nvPr/>
        </p:nvSpPr>
        <p:spPr>
          <a:xfrm>
            <a:off x="5725839" y="5171220"/>
            <a:ext cx="2299858" cy="444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000" dirty="0">
                <a:solidFill>
                  <a:schemeClr val="accent6"/>
                </a:solidFill>
                <a:latin typeface="UGent Panno Text Normal" panose="02000506040000040003" pitchFamily="2" charset="0"/>
              </a:rPr>
              <a:t>Na afloop project</a:t>
            </a:r>
            <a:endParaRPr lang="en-US" sz="2000" dirty="0">
              <a:solidFill>
                <a:schemeClr val="accent6"/>
              </a:solidFill>
              <a:latin typeface="UGent Panno Text Normal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1275-3A2C-D447-B0DC-82918C82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 review rubrics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BA7CF-A51A-8445-8AB2-DADC52A3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Best 1 rubric per DMP-</a:t>
            </a:r>
            <a:r>
              <a:rPr lang="en-US" dirty="0" err="1">
                <a:latin typeface="UGent Panno Text Normal" panose="02000506040000040003" pitchFamily="2" charset="0"/>
              </a:rPr>
              <a:t>sjabloon</a:t>
            </a:r>
            <a:endParaRPr lang="en-US" dirty="0"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Stappen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het </a:t>
            </a:r>
            <a:r>
              <a:rPr lang="en-US" dirty="0" err="1">
                <a:latin typeface="UGent Panno Text Normal" panose="02000506040000040003" pitchFamily="2" charset="0"/>
              </a:rPr>
              <a:t>ontwikkelen</a:t>
            </a:r>
            <a:r>
              <a:rPr lang="en-US" dirty="0"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rubric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(UK rubrics project)</a:t>
            </a:r>
            <a:r>
              <a:rPr lang="en-US" dirty="0">
                <a:latin typeface="UGent Panno Text Normal" panose="02000506040000040003" pitchFamily="2" charset="0"/>
              </a:rPr>
              <a:t>: </a:t>
            </a:r>
            <a:r>
              <a:rPr lang="en-US" sz="2000" dirty="0">
                <a:latin typeface="UGent Panno Text Normal" panose="02000506040000040003" pitchFamily="2" charset="0"/>
                <a:hlinkClick r:id="rId2"/>
              </a:rPr>
              <a:t>https://docs.google.com/document/d/1spKO9Fx0SFjcbYFLhGmuhA6veX06M5DjWGF_X7toePc/edit</a:t>
            </a:r>
            <a:endParaRPr lang="en-US" sz="2000" dirty="0"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Voorbeelden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vinden</a:t>
            </a:r>
            <a:r>
              <a:rPr lang="en-US" dirty="0">
                <a:latin typeface="UGent Panno Text Normal" panose="02000506040000040003" pitchFamily="2" charset="0"/>
              </a:rPr>
              <a:t> via </a:t>
            </a:r>
            <a:r>
              <a:rPr lang="en-US" dirty="0" err="1">
                <a:latin typeface="UGent Panno Text Normal" panose="02000506040000040003" pitchFamily="2" charset="0"/>
                <a:hlinkClick r:id="rId3"/>
              </a:rPr>
              <a:t>DMPbelgium</a:t>
            </a:r>
            <a:r>
              <a:rPr lang="en-US" dirty="0">
                <a:latin typeface="UGent Panno Text Normal" panose="02000506040000040003" pitchFamily="2" charset="0"/>
                <a:hlinkClick r:id="rId3"/>
              </a:rPr>
              <a:t> Guidance repo</a:t>
            </a:r>
            <a:r>
              <a:rPr lang="en-US" dirty="0">
                <a:latin typeface="UGent Panno Text Normal" panose="02000506040000040003" pitchFamily="2" charset="0"/>
              </a:rPr>
              <a:t> op GitHub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work in progress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o.a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H2020, FWO…)!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9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202D-22FA-9549-BADA-C85E2808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 review: </a:t>
            </a:r>
            <a:r>
              <a:rPr lang="en-US" dirty="0" err="1">
                <a:latin typeface="UGent Panno Text Normal" panose="02000506040000040003" pitchFamily="2" charset="0"/>
              </a:rPr>
              <a:t>oefening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03CA-8E57-A74A-9ACF-C808370F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Iedereen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kreeg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voorbeeld</a:t>
            </a:r>
            <a:r>
              <a:rPr lang="en-US" dirty="0">
                <a:latin typeface="UGent Panno Text Normal" panose="02000506040000040003" pitchFamily="2" charset="0"/>
              </a:rPr>
              <a:t> DMP + review rubric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Overloop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snel</a:t>
            </a:r>
            <a:r>
              <a:rPr lang="en-US" dirty="0">
                <a:latin typeface="UGent Panno Text Normal" panose="02000506040000040003" pitchFamily="2" charset="0"/>
              </a:rPr>
              <a:t> het DMP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Neem de rubric </a:t>
            </a:r>
            <a:r>
              <a:rPr lang="en-US" dirty="0" err="1">
                <a:latin typeface="UGent Panno Text Normal" panose="02000506040000040003" pitchFamily="2" charset="0"/>
              </a:rPr>
              <a:t>erbij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evalueer</a:t>
            </a:r>
            <a:r>
              <a:rPr lang="en-US" dirty="0">
                <a:latin typeface="UGent Panno Text Normal" panose="02000506040000040003" pitchFamily="2" charset="0"/>
              </a:rPr>
              <a:t> de </a:t>
            </a:r>
            <a:r>
              <a:rPr lang="en-US" dirty="0" err="1">
                <a:latin typeface="UGent Panno Text Normal" panose="02000506040000040003" pitchFamily="2" charset="0"/>
              </a:rPr>
              <a:t>antwoorden</a:t>
            </a:r>
            <a:r>
              <a:rPr lang="en-US" dirty="0">
                <a:latin typeface="UGent Panno Text Normal" panose="02000506040000040003" pitchFamily="2" charset="0"/>
              </a:rPr>
              <a:t> op basis van de criteria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duid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per criterium het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volgens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jou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toepasselijke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niveau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noteer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eventuele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redenen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/of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suggesties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verbetering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Vorm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groepje</a:t>
            </a:r>
            <a:r>
              <a:rPr lang="en-US" dirty="0">
                <a:latin typeface="UGent Panno Text Normal" panose="02000506040000040003" pitchFamily="2" charset="0"/>
              </a:rPr>
              <a:t> met 2 </a:t>
            </a:r>
            <a:r>
              <a:rPr lang="en-US" dirty="0" err="1">
                <a:latin typeface="UGent Panno Text Normal" panose="02000506040000040003" pitchFamily="2" charset="0"/>
              </a:rPr>
              <a:t>à</a:t>
            </a:r>
            <a:r>
              <a:rPr lang="en-US" dirty="0">
                <a:latin typeface="UGent Panno Text Normal" panose="02000506040000040003" pitchFamily="2" charset="0"/>
              </a:rPr>
              <a:t> 3 </a:t>
            </a:r>
            <a:r>
              <a:rPr lang="en-US" dirty="0" err="1">
                <a:latin typeface="UGent Panno Text Normal" panose="02000506040000040003" pitchFamily="2" charset="0"/>
              </a:rPr>
              <a:t>personen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vergelijk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jullie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antwoorden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86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4D35-8730-B94C-8136-F3D72E0A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DMP’s – Last of lust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de </a:t>
            </a:r>
            <a:r>
              <a:rPr lang="en-US" dirty="0" err="1">
                <a:latin typeface="UGent Panno Text Normal" panose="02000506040000040003" pitchFamily="2" charset="0"/>
              </a:rPr>
              <a:t>onderzoeker</a:t>
            </a:r>
            <a:r>
              <a:rPr lang="en-US" dirty="0">
                <a:latin typeface="UGent Panno Text Normal" panose="02000506040000040003" pitchFamily="2" charset="0"/>
              </a:rPr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BD066-D9BF-A543-9889-E79A18DD46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Negatieve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reacties</a:t>
            </a:r>
            <a:r>
              <a:rPr lang="en-US" dirty="0"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latin typeface="UGent Panno Text Normal" panose="02000506040000040003" pitchFamily="2" charset="0"/>
              </a:rPr>
              <a:t>bv</a:t>
            </a:r>
            <a:r>
              <a:rPr lang="en-US" dirty="0">
                <a:latin typeface="UGent Panno Text Normal" panose="02000506040000040003" pitchFamily="2" charset="0"/>
              </a:rPr>
              <a:t>.: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administratieve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overlast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ken RDM best practices/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standaarden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/regels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niet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ben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geïnteresseerd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 day-to-day RDM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wanneer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project start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Maar </a:t>
            </a:r>
            <a:r>
              <a:rPr lang="en-US" dirty="0" err="1">
                <a:latin typeface="UGent Panno Text Normal" panose="02000506040000040003" pitchFamily="2" charset="0"/>
              </a:rPr>
              <a:t>evenzeer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positieve</a:t>
            </a:r>
            <a:r>
              <a:rPr lang="en-US" dirty="0">
                <a:latin typeface="UGent Panno Text Normal" panose="02000506040000040003" pitchFamily="2" charset="0"/>
              </a:rPr>
              <a:t> feedback!</a:t>
            </a:r>
          </a:p>
          <a:p>
            <a:pPr marL="457200" lvl="1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lvl="1"/>
            <a:endParaRPr lang="en-US" dirty="0"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B10BF5-5C99-834E-96CA-4C6709181B7C}"/>
              </a:ext>
            </a:extLst>
          </p:cNvPr>
          <p:cNvSpPr/>
          <p:nvPr/>
        </p:nvSpPr>
        <p:spPr>
          <a:xfrm>
            <a:off x="6629400" y="1968500"/>
            <a:ext cx="4724400" cy="2921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UGent Panno Text Normal" panose="02000506040000040003" pitchFamily="2" charset="0"/>
              </a:rPr>
              <a:t>“[The RDM workshop] put my research in the right direction: […] by focusing on the </a:t>
            </a:r>
            <a:r>
              <a:rPr lang="en-US" b="1" dirty="0">
                <a:solidFill>
                  <a:schemeClr val="bg1"/>
                </a:solidFill>
                <a:latin typeface="UGent Panno Text Normal" panose="02000506040000040003" pitchFamily="2" charset="0"/>
              </a:rPr>
              <a:t>importance of a well thought-out Data Management Plan</a:t>
            </a:r>
            <a:r>
              <a:rPr lang="en-US" dirty="0">
                <a:solidFill>
                  <a:schemeClr val="bg1"/>
                </a:solidFill>
                <a:latin typeface="UGent Panno Text Normal" panose="02000506040000040003" pitchFamily="2" charset="0"/>
              </a:rPr>
              <a:t>. How trivial it may seem, I now get that it’s quintessential to understand the type of data you’re working with and to envision how every action will influence the next.” 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UGent Panno Text Normal" panose="02000506040000040003" pitchFamily="2" charset="0"/>
              </a:rPr>
              <a:t>(</a:t>
            </a:r>
            <a:r>
              <a:rPr lang="en-US" sz="1400" i="1" dirty="0" err="1">
                <a:solidFill>
                  <a:schemeClr val="bg1"/>
                </a:solidFill>
                <a:latin typeface="UGent Panno Text Normal" panose="02000506040000040003" pitchFamily="2" charset="0"/>
              </a:rPr>
              <a:t>UGent</a:t>
            </a:r>
            <a:r>
              <a:rPr lang="en-US" sz="1400" i="1" dirty="0">
                <a:solidFill>
                  <a:schemeClr val="bg1"/>
                </a:solidFill>
                <a:latin typeface="UGent Panno Text Normal" panose="02000506040000040003" pitchFamily="2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UGent Panno Text Normal" panose="02000506040000040003" pitchFamily="2" charset="0"/>
              </a:rPr>
              <a:t>doctoraatsstudent</a:t>
            </a:r>
            <a:r>
              <a:rPr lang="en-US" sz="1400" i="1" dirty="0">
                <a:solidFill>
                  <a:schemeClr val="bg1"/>
                </a:solidFill>
                <a:latin typeface="UGent Panno Text Normal" panose="02000506040000040003" pitchFamily="2" charset="0"/>
              </a:rPr>
              <a:t>, 2017)</a:t>
            </a:r>
            <a:endParaRPr lang="en-US" sz="1400" dirty="0">
              <a:latin typeface="UGent Panno Text Normal" panose="02000506040000040003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9E1E2-3F57-4F4C-BFEB-602D680E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41BDD-1AF0-C147-9A4B-67366030A8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2332-86EF-3643-AD7C-5BF8B65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Hoe </a:t>
            </a:r>
            <a:r>
              <a:rPr lang="en-US" dirty="0" err="1">
                <a:latin typeface="UGent Panno Text Normal" panose="02000506040000040003" pitchFamily="2" charset="0"/>
              </a:rPr>
              <a:t>onderzoekers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ondersteunen</a:t>
            </a:r>
            <a:r>
              <a:rPr lang="en-US" dirty="0">
                <a:latin typeface="UGent Panno Text Normal" panose="02000506040000040003" pitchFamily="2" charset="0"/>
              </a:rPr>
              <a:t> met </a:t>
            </a:r>
            <a:r>
              <a:rPr lang="en-US" dirty="0" err="1">
                <a:latin typeface="UGent Panno Text Normal" panose="02000506040000040003" pitchFamily="2" charset="0"/>
              </a:rPr>
              <a:t>hun</a:t>
            </a:r>
            <a:r>
              <a:rPr lang="en-US" dirty="0">
                <a:latin typeface="UGent Panno Text Normal" panose="02000506040000040003" pitchFamily="2" charset="0"/>
              </a:rPr>
              <a:t> DMP’s?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CA124-20E5-D742-89BA-F0ED3369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Maak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jezelf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vertrouwd</a:t>
            </a:r>
            <a:r>
              <a:rPr lang="en-US" dirty="0">
                <a:latin typeface="UGent Panno Text Normal" panose="02000506040000040003" pitchFamily="2" charset="0"/>
              </a:rPr>
              <a:t> met de DMP-</a:t>
            </a:r>
            <a:r>
              <a:rPr lang="en-US" dirty="0" err="1">
                <a:latin typeface="UGent Panno Text Normal" panose="02000506040000040003" pitchFamily="2" charset="0"/>
              </a:rPr>
              <a:t>vereisten</a:t>
            </a:r>
            <a:r>
              <a:rPr lang="en-US" dirty="0">
                <a:latin typeface="UGent Panno Text Normal" panose="02000506040000040003" pitchFamily="2" charset="0"/>
              </a:rPr>
              <a:t> van financiers/</a:t>
            </a:r>
            <a:r>
              <a:rPr lang="en-US" dirty="0" err="1">
                <a:latin typeface="UGent Panno Text Normal" panose="02000506040000040003" pitchFamily="2" charset="0"/>
              </a:rPr>
              <a:t>instellingen</a:t>
            </a:r>
            <a:endParaRPr lang="en-US" dirty="0">
              <a:latin typeface="UGent Panno Text Normal" panose="02000506040000040003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Maak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gebruik</a:t>
            </a:r>
            <a:r>
              <a:rPr lang="en-US" dirty="0">
                <a:latin typeface="UGent Panno Text Normal" panose="02000506040000040003" pitchFamily="2" charset="0"/>
              </a:rPr>
              <a:t> van DMP-</a:t>
            </a:r>
            <a:r>
              <a:rPr lang="en-US" dirty="0" err="1">
                <a:latin typeface="UGent Panno Text Normal" panose="02000506040000040003" pitchFamily="2" charset="0"/>
              </a:rPr>
              <a:t>sjablonen</a:t>
            </a:r>
            <a:r>
              <a:rPr lang="en-US" dirty="0">
                <a:latin typeface="UGent Panno Text Normal" panose="02000506040000040003" pitchFamily="2" charset="0"/>
              </a:rPr>
              <a:t> &amp; guidance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Maak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gebruik</a:t>
            </a:r>
            <a:r>
              <a:rPr lang="en-US" dirty="0">
                <a:latin typeface="UGent Panno Text Normal" panose="02000506040000040003" pitchFamily="2" charset="0"/>
              </a:rPr>
              <a:t> van online planning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UGent Panno Text Normal" panose="02000506040000040003" pitchFamily="2" charset="0"/>
              </a:rPr>
              <a:t>Toon </a:t>
            </a:r>
            <a:r>
              <a:rPr lang="en-US" dirty="0" err="1">
                <a:latin typeface="UGent Panno Text Normal" panose="02000506040000040003" pitchFamily="2" charset="0"/>
              </a:rPr>
              <a:t>goede</a:t>
            </a:r>
            <a:r>
              <a:rPr lang="en-US" dirty="0">
                <a:latin typeface="UGent Panno Text Normal" panose="02000506040000040003" pitchFamily="2" charset="0"/>
              </a:rPr>
              <a:t> DMP-</a:t>
            </a:r>
            <a:r>
              <a:rPr lang="en-US" dirty="0" err="1">
                <a:latin typeface="UGent Panno Text Normal" panose="02000506040000040003" pitchFamily="2" charset="0"/>
              </a:rPr>
              <a:t>voorbeelden</a:t>
            </a:r>
            <a:endParaRPr lang="en-US" dirty="0">
              <a:latin typeface="UGent Panno Text Normal" panose="02000506040000040003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Geef</a:t>
            </a:r>
            <a:r>
              <a:rPr lang="en-US" dirty="0">
                <a:latin typeface="UGent Panno Text Normal" panose="02000506040000040003" pitchFamily="2" charset="0"/>
              </a:rPr>
              <a:t> feedback op DMP’s </a:t>
            </a: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DMP’s =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opportuniteit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om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banden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te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smeden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met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je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doelpubliek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! 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0D6D877-1524-5845-A3AA-91B68ABC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274" y="5350721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E4EC-1437-A846-9CAA-AE184D0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1. DMP-</a:t>
            </a:r>
            <a:r>
              <a:rPr lang="en-US" dirty="0" err="1">
                <a:latin typeface="UGent Panno Text Normal" panose="02000506040000040003" pitchFamily="2" charset="0"/>
              </a:rPr>
              <a:t>vereisten</a:t>
            </a:r>
            <a:r>
              <a:rPr lang="en-US" dirty="0"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latin typeface="UGent Panno Text Normal" panose="02000506040000040003" pitchFamily="2" charset="0"/>
              </a:rPr>
              <a:t>externe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onderzoeksfinanciers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419-2517-7245-AD7F-5794F29C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Vaak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bij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financieringsaanvraag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en</a:t>
            </a:r>
            <a:r>
              <a:rPr lang="en-US" dirty="0">
                <a:latin typeface="UGent Panno Text Normal" panose="02000506040000040003" pitchFamily="2" charset="0"/>
              </a:rPr>
              <a:t>/of </a:t>
            </a:r>
            <a:r>
              <a:rPr lang="en-US" dirty="0" err="1">
                <a:latin typeface="UGent Panno Text Normal" panose="02000506040000040003" pitchFamily="2" charset="0"/>
              </a:rPr>
              <a:t>na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toekenning</a:t>
            </a:r>
            <a:r>
              <a:rPr lang="en-US" dirty="0">
                <a:latin typeface="UGent Panno Text Normal" panose="02000506040000040003" pitchFamily="2" charset="0"/>
              </a:rPr>
              <a:t> financiering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Meest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relevante</a:t>
            </a:r>
            <a:r>
              <a:rPr lang="en-US" dirty="0">
                <a:latin typeface="UGent Panno Text Normal" panose="02000506040000040003" pitchFamily="2" charset="0"/>
              </a:rPr>
              <a:t> financiers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Vlaanderen</a:t>
            </a:r>
            <a:r>
              <a:rPr lang="en-US" dirty="0">
                <a:latin typeface="UGent Panno Text Normal" panose="02000506040000040003" pitchFamily="2" charset="0"/>
              </a:rPr>
              <a:t>: FWO, H2020, ERC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Maar: </a:t>
            </a:r>
            <a:r>
              <a:rPr lang="en-US" dirty="0" err="1">
                <a:latin typeface="UGent Panno Text Normal" panose="02000506040000040003" pitchFamily="2" charset="0"/>
              </a:rPr>
              <a:t>ook</a:t>
            </a:r>
            <a:r>
              <a:rPr lang="en-US" dirty="0">
                <a:latin typeface="UGent Panno Text Normal" panose="02000506040000040003" pitchFamily="2" charset="0"/>
              </a:rPr>
              <a:t> elders financiers met DMP-</a:t>
            </a:r>
            <a:r>
              <a:rPr lang="en-US" dirty="0" err="1">
                <a:latin typeface="UGent Panno Text Normal" panose="02000506040000040003" pitchFamily="2" charset="0"/>
              </a:rPr>
              <a:t>verplichtingen</a:t>
            </a:r>
            <a:r>
              <a:rPr lang="en-US" dirty="0">
                <a:latin typeface="UGent Panno Text Normal" panose="02000506040000040003" pitchFamily="2" charset="0"/>
              </a:rPr>
              <a:t>!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NWO, NSF, UK research funders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zie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2"/>
              </a:rPr>
              <a:t>overzicht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), ...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		</a:t>
            </a:r>
          </a:p>
          <a:p>
            <a:pPr marL="457200" lvl="1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772D38-BDD5-534C-911F-34E3FFC7DB2E}"/>
              </a:ext>
            </a:extLst>
          </p:cNvPr>
          <p:cNvSpPr/>
          <p:nvPr/>
        </p:nvSpPr>
        <p:spPr>
          <a:xfrm>
            <a:off x="10165147" y="5123247"/>
            <a:ext cx="1188653" cy="1188653"/>
          </a:xfrm>
          <a:prstGeom prst="roundRect">
            <a:avLst>
              <a:gd name="adj" fmla="val 1667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90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4DF5-0F57-2547-BF10-3C094C49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DMP-</a:t>
            </a:r>
            <a:r>
              <a:rPr lang="en-US" dirty="0" err="1">
                <a:latin typeface="UGent Panno Text Normal" panose="02000506040000040003" pitchFamily="2" charset="0"/>
              </a:rPr>
              <a:t>vereisten</a:t>
            </a:r>
            <a:r>
              <a:rPr lang="en-US" dirty="0">
                <a:latin typeface="UGent Panno Text Normal" panose="02000506040000040003" pitchFamily="2" charset="0"/>
              </a:rPr>
              <a:t> FWO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DB56-5942-D64A-9C33-912D5F48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UGent Panno Text Normal" panose="02000506040000040003" pitchFamily="2" charset="0"/>
              </a:rPr>
              <a:t>Wat?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aanvraag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kort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DMP-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onderdeel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formulier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e-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loket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toekenning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volwaardig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DMP ten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laatste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6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maanden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startdatum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einde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: finale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versie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DMP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bij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eindrapportering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Graduele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invoering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aanvraagronde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2018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enkel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promotoren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projecten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fundamenteel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onderzoek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&amp; SBO)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aanvraagronde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2020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ook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pre-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postdoctorale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mandaathouders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r>
              <a:rPr lang="en-US" dirty="0">
                <a:latin typeface="UGent Panno Text Normal" panose="02000506040000040003" pitchFamily="2" charset="0"/>
              </a:rPr>
              <a:t>Meer info via </a:t>
            </a:r>
            <a:r>
              <a:rPr lang="en-US" dirty="0">
                <a:latin typeface="UGent Panno Text Normal" panose="02000506040000040003" pitchFamily="2" charset="0"/>
                <a:hlinkClick r:id="rId2"/>
              </a:rPr>
              <a:t>FWO DMP-</a:t>
            </a:r>
            <a:r>
              <a:rPr lang="en-US" dirty="0" err="1">
                <a:latin typeface="UGent Panno Text Normal" panose="02000506040000040003" pitchFamily="2" charset="0"/>
                <a:hlinkClick r:id="rId2"/>
              </a:rPr>
              <a:t>webpagina</a:t>
            </a:r>
            <a:endParaRPr lang="en-US" dirty="0"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DD63C-3AD1-2B4A-AD8D-991E9C85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76" y="584801"/>
            <a:ext cx="3006724" cy="11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3411-2196-CE49-8FD1-4289A496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DMP-</a:t>
            </a:r>
            <a:r>
              <a:rPr lang="en-US" dirty="0" err="1">
                <a:latin typeface="UGent Panno Text Normal" panose="02000506040000040003" pitchFamily="2" charset="0"/>
              </a:rPr>
              <a:t>vereisten</a:t>
            </a:r>
            <a:r>
              <a:rPr lang="en-US" dirty="0">
                <a:latin typeface="UGent Panno Text Normal" panose="02000506040000040003" pitchFamily="2" charset="0"/>
              </a:rPr>
              <a:t> Europa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47C8-8530-3344-A335-A1A5BE7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Horizon 2020: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gelinkt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deelname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ORD Pilot (default opt-in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sinds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2017)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3"/>
              </a:rPr>
              <a:t>Guidelines on FAIR data management in Horizon 2020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European Research Council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gelinkt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deelname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ORD Pilot (default opt-in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sinds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2017)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4"/>
              </a:rPr>
              <a:t>Open Research Data and Data Management Plans. Information for ERC Grantees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r>
              <a:rPr lang="en-US" dirty="0" err="1">
                <a:latin typeface="UGent Panno Text Normal" panose="02000506040000040003" pitchFamily="2" charset="0"/>
              </a:rPr>
              <a:t>Vragen</a:t>
            </a:r>
            <a:r>
              <a:rPr lang="en-US" dirty="0">
                <a:latin typeface="UGent Panno Text Normal" panose="02000506040000040003" pitchFamily="2" charset="0"/>
              </a:rPr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richt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tot de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  <a:hlinkClick r:id="rId5"/>
              </a:rPr>
              <a:t>National Open Access Desk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België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</p:txBody>
      </p:sp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F68E8A3-8872-1743-A03B-B61A7852A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713" y="4700589"/>
            <a:ext cx="1673224" cy="66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CDCE8-A60B-154B-86F6-CC4B4F6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9988" y="2163088"/>
            <a:ext cx="1293812" cy="736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26867-FEF4-3147-B7AF-EA630EA79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94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FE1A-B5CC-904E-805F-17448D67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 Normal" panose="02000506040000040003" pitchFamily="2" charset="0"/>
              </a:rPr>
              <a:t>2. DMP-</a:t>
            </a:r>
            <a:r>
              <a:rPr lang="en-US" dirty="0" err="1">
                <a:latin typeface="UGent Panno Text Normal" panose="02000506040000040003" pitchFamily="2" charset="0"/>
              </a:rPr>
              <a:t>sjablonen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BEE2-B151-8047-B5DD-C66FA205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UGent Panno Text Normal" panose="02000506040000040003" pitchFamily="2" charset="0"/>
              </a:rPr>
              <a:t>Lijst</a:t>
            </a:r>
            <a:r>
              <a:rPr lang="en-US" dirty="0">
                <a:latin typeface="UGent Panno Text Normal" panose="02000506040000040003" pitchFamily="2" charset="0"/>
              </a:rPr>
              <a:t> met </a:t>
            </a:r>
            <a:r>
              <a:rPr lang="en-US" dirty="0" err="1">
                <a:latin typeface="UGent Panno Text Normal" panose="02000506040000040003" pitchFamily="2" charset="0"/>
              </a:rPr>
              <a:t>vragen</a:t>
            </a:r>
            <a:r>
              <a:rPr lang="en-US" dirty="0">
                <a:latin typeface="UGent Panno Text Normal" panose="02000506040000040003" pitchFamily="2" charset="0"/>
              </a:rPr>
              <a:t> over </a:t>
            </a:r>
            <a:r>
              <a:rPr lang="en-US" dirty="0" err="1">
                <a:latin typeface="UGent Panno Text Normal" panose="02000506040000040003" pitchFamily="2" charset="0"/>
              </a:rPr>
              <a:t>alle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relevante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aspecten</a:t>
            </a:r>
            <a:r>
              <a:rPr lang="en-US" dirty="0">
                <a:latin typeface="UGent Panno Text Normal" panose="02000506040000040003" pitchFamily="2" charset="0"/>
              </a:rPr>
              <a:t> van RDM (data lifecycle!)</a:t>
            </a:r>
          </a:p>
          <a:p>
            <a:r>
              <a:rPr lang="en-US" dirty="0" err="1">
                <a:latin typeface="UGent Panno Text Normal" panose="02000506040000040003" pitchFamily="2" charset="0"/>
              </a:rPr>
              <a:t>Vaak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aangevuld</a:t>
            </a:r>
            <a:r>
              <a:rPr lang="en-US" dirty="0">
                <a:latin typeface="UGent Panno Text Normal" panose="02000506040000040003" pitchFamily="2" charset="0"/>
              </a:rPr>
              <a:t> met ‘guidance’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verklaring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van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termen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verwijzingen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naar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verdere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info,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lokale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 support… </a:t>
            </a:r>
          </a:p>
          <a:p>
            <a:r>
              <a:rPr lang="en-US" dirty="0">
                <a:latin typeface="UGent Panno Text Normal" panose="02000506040000040003" pitchFamily="2" charset="0"/>
              </a:rPr>
              <a:t>Grote </a:t>
            </a:r>
            <a:r>
              <a:rPr lang="en-US" dirty="0" err="1">
                <a:latin typeface="UGent Panno Text Normal" panose="02000506040000040003" pitchFamily="2" charset="0"/>
              </a:rPr>
              <a:t>variatie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aan</a:t>
            </a:r>
            <a:r>
              <a:rPr lang="en-US" dirty="0">
                <a:latin typeface="UGent Panno Text Normal" panose="02000506040000040003" pitchFamily="2" charset="0"/>
              </a:rPr>
              <a:t> ‘DMP templates/checklists’ van financiers &amp; </a:t>
            </a:r>
            <a:r>
              <a:rPr lang="en-US" dirty="0" err="1">
                <a:latin typeface="UGent Panno Text Normal" panose="02000506040000040003" pitchFamily="2" charset="0"/>
              </a:rPr>
              <a:t>instellingen</a:t>
            </a:r>
            <a:endParaRPr lang="en-US" i="1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ook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FWO, Horizon 2020, ERC templates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marL="0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UGent Panno Text Normal" panose="0200050604000004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35547-6FD0-614E-BBFA-2A69B486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442" y="4126168"/>
            <a:ext cx="2851858" cy="23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DE04-2B00-D948-AEF2-0DE89EBB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UGent Panno Text Normal" panose="02000506040000040003" pitchFamily="2" charset="0"/>
              </a:rPr>
              <a:t>Gebruikelijke</a:t>
            </a:r>
            <a:r>
              <a:rPr lang="en-US" dirty="0">
                <a:latin typeface="UGent Panno Text Normal" panose="02000506040000040003" pitchFamily="2" charset="0"/>
              </a:rPr>
              <a:t> topics in DMP-</a:t>
            </a:r>
            <a:r>
              <a:rPr lang="en-US" dirty="0" err="1">
                <a:latin typeface="UGent Panno Text Normal" panose="02000506040000040003" pitchFamily="2" charset="0"/>
              </a:rPr>
              <a:t>sjablonen</a:t>
            </a:r>
            <a:endParaRPr lang="en-US" dirty="0">
              <a:latin typeface="UGent Panno Text Normal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746BA-94F3-4A46-9457-3F8745FC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Welke</a:t>
            </a:r>
            <a:r>
              <a:rPr lang="en-US" dirty="0">
                <a:latin typeface="UGent Panno Text Normal" panose="02000506040000040003" pitchFamily="2" charset="0"/>
              </a:rPr>
              <a:t> data </a:t>
            </a:r>
            <a:r>
              <a:rPr lang="en-US" dirty="0" err="1">
                <a:latin typeface="UGent Panno Text Normal" panose="02000506040000040003" pitchFamily="2" charset="0"/>
              </a:rPr>
              <a:t>zullen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worden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verzameld</a:t>
            </a:r>
            <a:r>
              <a:rPr lang="en-US" dirty="0">
                <a:latin typeface="UGent Panno Text Normal" panose="02000506040000040003" pitchFamily="2" charset="0"/>
              </a:rPr>
              <a:t>/</a:t>
            </a:r>
            <a:r>
              <a:rPr lang="en-US" dirty="0" err="1">
                <a:latin typeface="UGent Panno Text Normal" panose="02000506040000040003" pitchFamily="2" charset="0"/>
              </a:rPr>
              <a:t>gegenereerd</a:t>
            </a:r>
            <a:r>
              <a:rPr lang="en-US" dirty="0">
                <a:latin typeface="UGent Panno Text Normal" panose="02000506040000040003" pitchFamily="2" charset="0"/>
              </a:rPr>
              <a:t> of </a:t>
            </a:r>
            <a:r>
              <a:rPr lang="en-US" dirty="0" err="1">
                <a:latin typeface="UGent Panno Text Normal" panose="02000506040000040003" pitchFamily="2" charset="0"/>
              </a:rPr>
              <a:t>hergebruikt</a:t>
            </a:r>
            <a:r>
              <a:rPr lang="en-US" dirty="0"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latin typeface="UGent Panno Text Normal" panose="02000506040000040003" pitchFamily="2" charset="0"/>
              </a:rPr>
              <a:t>en</a:t>
            </a:r>
            <a:r>
              <a:rPr lang="en-US" dirty="0">
                <a:latin typeface="UGent Panno Text Normal" panose="02000506040000040003" pitchFamily="2" charset="0"/>
              </a:rPr>
              <a:t> hoe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inhoud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type,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formaat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volume,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gebruikte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methoden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Gent Panno Text Normal" panose="02000506040000040003" pitchFamily="2" charset="0"/>
              </a:rPr>
              <a:t>Hoe data </a:t>
            </a:r>
            <a:r>
              <a:rPr lang="en-US" dirty="0" err="1">
                <a:latin typeface="UGent Panno Text Normal" panose="02000506040000040003" pitchFamily="2" charset="0"/>
              </a:rPr>
              <a:t>zullen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worden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gedocumenteerd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inclusief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metadata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Ethische</a:t>
            </a:r>
            <a:r>
              <a:rPr lang="en-US" dirty="0">
                <a:latin typeface="UGent Panno Text Normal" panose="02000506040000040003" pitchFamily="2" charset="0"/>
              </a:rPr>
              <a:t> &amp; </a:t>
            </a:r>
            <a:r>
              <a:rPr lang="en-US" dirty="0" err="1">
                <a:latin typeface="UGent Panno Text Normal" panose="02000506040000040003" pitchFamily="2" charset="0"/>
              </a:rPr>
              <a:t>juridische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aspecten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informed consent, privacy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confidentialiteit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IE,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gedragscodes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Strategie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opslag</a:t>
            </a:r>
            <a:r>
              <a:rPr lang="en-US" dirty="0">
                <a:latin typeface="UGent Panno Text Normal" panose="02000506040000040003" pitchFamily="2" charset="0"/>
              </a:rPr>
              <a:t> &amp; backup </a:t>
            </a:r>
            <a:r>
              <a:rPr lang="en-US" dirty="0" err="1">
                <a:latin typeface="UGent Panno Text Normal" panose="02000506040000040003" pitchFamily="2" charset="0"/>
              </a:rPr>
              <a:t>tijdens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onderzoek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inclusief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‘data security/data protection’ -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maatregelen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Gent Panno Text Normal" panose="02000506040000040003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Strategie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lange-termijnbewaring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na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onderzoek</a:t>
            </a:r>
            <a:endParaRPr lang="en-US" dirty="0">
              <a:latin typeface="UGent Panno Text Normal" panose="02000506040000040003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wat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bewaren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voor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hoelang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waar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. data repository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archief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Plannen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m.b.t</a:t>
            </a:r>
            <a:r>
              <a:rPr lang="en-US" dirty="0">
                <a:latin typeface="UGent Panno Text Normal" panose="02000506040000040003" pitchFamily="2" charset="0"/>
              </a:rPr>
              <a:t>. </a:t>
            </a:r>
            <a:r>
              <a:rPr lang="en-US" dirty="0" err="1">
                <a:latin typeface="UGent Panno Text Normal" panose="02000506040000040003" pitchFamily="2" charset="0"/>
              </a:rPr>
              <a:t>delen</a:t>
            </a:r>
            <a:r>
              <a:rPr lang="en-US" dirty="0">
                <a:latin typeface="UGent Panno Text Normal" panose="02000506040000040003" pitchFamily="2" charset="0"/>
              </a:rPr>
              <a:t> van/</a:t>
            </a:r>
            <a:r>
              <a:rPr lang="en-US" dirty="0" err="1">
                <a:latin typeface="UGent Panno Text Normal" panose="02000506040000040003" pitchFamily="2" charset="0"/>
              </a:rPr>
              <a:t>toegang</a:t>
            </a:r>
            <a:r>
              <a:rPr lang="en-US" dirty="0">
                <a:latin typeface="UGent Panno Text Normal" panose="02000506040000040003" pitchFamily="2" charset="0"/>
              </a:rPr>
              <a:t> tot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hoe, met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wanneer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welke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restricties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welke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condities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Gent Panno Text Normal" panose="02000506040000040003" pitchFamily="2" charset="0"/>
              </a:rPr>
              <a:t>Verantwoordelijkheden</a:t>
            </a:r>
            <a:r>
              <a:rPr lang="en-US" dirty="0">
                <a:latin typeface="UGent Panno Text Normal" panose="02000506040000040003" pitchFamily="2" charset="0"/>
              </a:rPr>
              <a:t> &amp; </a:t>
            </a:r>
            <a:r>
              <a:rPr lang="en-US" dirty="0" err="1">
                <a:latin typeface="UGent Panno Text Normal" panose="02000506040000040003" pitchFamily="2" charset="0"/>
              </a:rPr>
              <a:t>middelen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latin typeface="UGent Panno Text Normal" panose="02000506040000040003" pitchFamily="2" charset="0"/>
              </a:rPr>
              <a:t>voor</a:t>
            </a:r>
            <a:r>
              <a:rPr lang="en-US" dirty="0">
                <a:latin typeface="UGent Panno Text Normal" panose="02000506040000040003" pitchFamily="2" charset="0"/>
              </a:rPr>
              <a:t> RDM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wie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nood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aan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bijkomende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 Normal" panose="02000506040000040003" pitchFamily="2" charset="0"/>
              </a:rPr>
              <a:t> expertise/training/tools/storage…?   </a:t>
            </a:r>
            <a:r>
              <a:rPr lang="en-US" dirty="0">
                <a:latin typeface="UGent Panno Text Normal" panose="02000506040000040003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C65D2B0-FD90-9847-B2D6-0288C213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19" y="1846124"/>
            <a:ext cx="3065244" cy="40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1429</Words>
  <Application>Microsoft Macintosh PowerPoint</Application>
  <PresentationFormat>Widescreen</PresentationFormat>
  <Paragraphs>220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Gill Sans MT</vt:lpstr>
      <vt:lpstr>UGent Panno Text Medium</vt:lpstr>
      <vt:lpstr>UGent Panno Text Normal</vt:lpstr>
      <vt:lpstr>UGent Panno Text SemiLight</vt:lpstr>
      <vt:lpstr>Wingdings</vt:lpstr>
      <vt:lpstr>Office Theme</vt:lpstr>
      <vt:lpstr>PowerPoint Presentation</vt:lpstr>
      <vt:lpstr>DMP basics</vt:lpstr>
      <vt:lpstr>DMP’s – Last of lust voor de onderzoeker?</vt:lpstr>
      <vt:lpstr>Hoe onderzoekers ondersteunen met hun DMP’s?  </vt:lpstr>
      <vt:lpstr>1. DMP-vereisten van externe onderzoeksfinanciers</vt:lpstr>
      <vt:lpstr>DMP-vereisten FWO</vt:lpstr>
      <vt:lpstr>DMP-vereisten Europa</vt:lpstr>
      <vt:lpstr>2. DMP-sjablonen </vt:lpstr>
      <vt:lpstr>Gebruikelijke topics in DMP-sjablonen</vt:lpstr>
      <vt:lpstr>Institutionele DMP-sjablonen</vt:lpstr>
      <vt:lpstr>3. Online planning tools</vt:lpstr>
      <vt:lpstr>DMPonline</vt:lpstr>
      <vt:lpstr>DMPonline.be – hoe het werkt</vt:lpstr>
      <vt:lpstr>DMPonline.be – hoe het werkt</vt:lpstr>
      <vt:lpstr>4. DMP-voorbeelden</vt:lpstr>
      <vt:lpstr>5. (P)reviewen van DMP’s</vt:lpstr>
      <vt:lpstr>Wat kenmerkt een goed DMP? </vt:lpstr>
      <vt:lpstr>Tip: gebruik een ‘DMP review rubric’</vt:lpstr>
      <vt:lpstr>Basisstructuur</vt:lpstr>
      <vt:lpstr>DMP review rubrics</vt:lpstr>
      <vt:lpstr>DMP review: oefening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Myriam Mertens</dc:creator>
  <cp:lastModifiedBy>Myriam Mertens</cp:lastModifiedBy>
  <cp:revision>1</cp:revision>
  <dcterms:created xsi:type="dcterms:W3CDTF">2019-02-17T16:02:53Z</dcterms:created>
  <dcterms:modified xsi:type="dcterms:W3CDTF">2019-02-22T13:14:45Z</dcterms:modified>
</cp:coreProperties>
</file>